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60" r:id="rId4"/>
    <p:sldId id="258" r:id="rId5"/>
    <p:sldId id="298" r:id="rId6"/>
    <p:sldId id="259" r:id="rId7"/>
    <p:sldId id="311" r:id="rId8"/>
    <p:sldId id="312" r:id="rId9"/>
    <p:sldId id="313" r:id="rId10"/>
    <p:sldId id="314" r:id="rId11"/>
    <p:sldId id="261" r:id="rId12"/>
    <p:sldId id="266" r:id="rId13"/>
    <p:sldId id="267" r:id="rId14"/>
    <p:sldId id="268" r:id="rId15"/>
    <p:sldId id="269" r:id="rId16"/>
    <p:sldId id="270" r:id="rId17"/>
    <p:sldId id="271" r:id="rId18"/>
    <p:sldId id="272" r:id="rId19"/>
    <p:sldId id="275" r:id="rId20"/>
    <p:sldId id="276" r:id="rId21"/>
    <p:sldId id="277" r:id="rId22"/>
    <p:sldId id="278" r:id="rId23"/>
    <p:sldId id="279" r:id="rId24"/>
    <p:sldId id="280" r:id="rId25"/>
    <p:sldId id="281" r:id="rId26"/>
    <p:sldId id="282" r:id="rId27"/>
    <p:sldId id="283" r:id="rId28"/>
    <p:sldId id="289" r:id="rId29"/>
    <p:sldId id="290" r:id="rId30"/>
    <p:sldId id="291" r:id="rId31"/>
    <p:sldId id="292" r:id="rId32"/>
    <p:sldId id="293" r:id="rId33"/>
    <p:sldId id="294" r:id="rId34"/>
    <p:sldId id="295" r:id="rId35"/>
    <p:sldId id="273" r:id="rId36"/>
    <p:sldId id="274" r:id="rId37"/>
    <p:sldId id="284" r:id="rId38"/>
    <p:sldId id="285" r:id="rId39"/>
    <p:sldId id="286" r:id="rId40"/>
    <p:sldId id="287" r:id="rId41"/>
    <p:sldId id="288" r:id="rId42"/>
    <p:sldId id="264" r:id="rId43"/>
    <p:sldId id="299" r:id="rId44"/>
    <p:sldId id="296" r:id="rId45"/>
    <p:sldId id="263" r:id="rId46"/>
    <p:sldId id="302" r:id="rId47"/>
    <p:sldId id="301" r:id="rId48"/>
    <p:sldId id="303" r:id="rId49"/>
    <p:sldId id="304" r:id="rId50"/>
    <p:sldId id="310" r:id="rId51"/>
    <p:sldId id="305" r:id="rId52"/>
    <p:sldId id="306" r:id="rId53"/>
    <p:sldId id="308" r:id="rId54"/>
    <p:sldId id="307" r:id="rId55"/>
    <p:sldId id="309"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43" autoAdjust="0"/>
  </p:normalViewPr>
  <p:slideViewPr>
    <p:cSldViewPr snapToGrid="0">
      <p:cViewPr varScale="1">
        <p:scale>
          <a:sx n="69" d="100"/>
          <a:sy n="69"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pPr/>
              <a:t>9/18/2022</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68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651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855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6414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493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893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3322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952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1639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6245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8537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61BEF0D-F0BB-DE4B-95CE-6DB70DBA9567}" type="datetimeFigureOut">
              <a:rPr lang="en-US" smtClean="0"/>
              <a:pPr/>
              <a:t>9/18/2022</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523203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public.tableau.com/app/profile/rushikesh.sunil.kalkar/viz/Sales_MRA_EDA/InactiveandChurnedLostCustomers?publish=y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MRA Project ML 1</a:t>
            </a:r>
            <a:endParaRPr lang="en-IN" dirty="0"/>
          </a:p>
        </p:txBody>
      </p:sp>
      <p:sp>
        <p:nvSpPr>
          <p:cNvPr id="3" name="Subtitle 2"/>
          <p:cNvSpPr>
            <a:spLocks noGrp="1"/>
          </p:cNvSpPr>
          <p:nvPr>
            <p:ph type="subTitle" idx="1"/>
          </p:nvPr>
        </p:nvSpPr>
        <p:spPr/>
        <p:txBody>
          <a:bodyPr>
            <a:noAutofit/>
          </a:bodyPr>
          <a:lstStyle/>
          <a:p>
            <a:r>
              <a:rPr lang="en-IN" sz="2400" dirty="0" smtClean="0"/>
              <a:t>Rushikesh S. Kalkar </a:t>
            </a:r>
            <a:endParaRPr lang="en-IN" sz="2400" dirty="0"/>
          </a:p>
          <a:p>
            <a:r>
              <a:rPr lang="en-IN" sz="2400" dirty="0" smtClean="0"/>
              <a:t>PGP-DSBA-Online dec_a 2021 </a:t>
            </a:r>
          </a:p>
          <a:p>
            <a:r>
              <a:rPr lang="en-IN" sz="2400" dirty="0" smtClean="0"/>
              <a:t>September 2022</a:t>
            </a:r>
            <a:endParaRPr lang="en-IN" sz="2400" dirty="0"/>
          </a:p>
        </p:txBody>
      </p:sp>
    </p:spTree>
    <p:extLst>
      <p:ext uri="{BB962C8B-B14F-4D97-AF65-F5344CB8AC3E}">
        <p14:creationId xmlns:p14="http://schemas.microsoft.com/office/powerpoint/2010/main" val="2016520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39436" y="277091"/>
            <a:ext cx="2833255" cy="928253"/>
          </a:xfrm>
        </p:spPr>
        <p:txBody>
          <a:bodyPr/>
          <a:lstStyle/>
          <a:p>
            <a:r>
              <a:rPr lang="en-IN" dirty="0" smtClean="0">
                <a:latin typeface="Calibri" panose="020F0502020204030204" pitchFamily="34" charset="0"/>
              </a:rPr>
              <a:t>Info of data</a:t>
            </a:r>
            <a:endParaRPr lang="en-IN" dirty="0">
              <a:latin typeface="Calibri" panose="020F0502020204030204" pitchFamily="34" charset="0"/>
            </a:endParaRPr>
          </a:p>
        </p:txBody>
      </p:sp>
      <p:pic>
        <p:nvPicPr>
          <p:cNvPr id="3" name="Picture 2"/>
          <p:cNvPicPr>
            <a:picLocks noChangeAspect="1"/>
          </p:cNvPicPr>
          <p:nvPr/>
        </p:nvPicPr>
        <p:blipFill rotWithShape="1">
          <a:blip r:embed="rId2"/>
          <a:srcRect l="16458" t="30859" r="49361" b="13456"/>
          <a:stretch/>
        </p:blipFill>
        <p:spPr>
          <a:xfrm>
            <a:off x="2507673" y="1066798"/>
            <a:ext cx="6206835" cy="5279016"/>
          </a:xfrm>
          <a:prstGeom prst="rect">
            <a:avLst/>
          </a:prstGeom>
        </p:spPr>
      </p:pic>
    </p:spTree>
    <p:extLst>
      <p:ext uri="{BB962C8B-B14F-4D97-AF65-F5344CB8AC3E}">
        <p14:creationId xmlns:p14="http://schemas.microsoft.com/office/powerpoint/2010/main" val="9134132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006" y="433536"/>
            <a:ext cx="4726576" cy="1155469"/>
          </a:xfrm>
        </p:spPr>
        <p:txBody>
          <a:bodyPr>
            <a:normAutofit/>
          </a:bodyPr>
          <a:lstStyle/>
          <a:p>
            <a:r>
              <a:rPr lang="en-IN" dirty="0" smtClean="0"/>
              <a:t>Summary Statistics</a:t>
            </a:r>
            <a:endParaRPr lang="en-IN" dirty="0"/>
          </a:p>
        </p:txBody>
      </p:sp>
      <p:sp>
        <p:nvSpPr>
          <p:cNvPr id="4" name="TextBox 3"/>
          <p:cNvSpPr txBox="1"/>
          <p:nvPr/>
        </p:nvSpPr>
        <p:spPr>
          <a:xfrm>
            <a:off x="326571" y="1601130"/>
            <a:ext cx="4467497" cy="369332"/>
          </a:xfrm>
          <a:prstGeom prst="rect">
            <a:avLst/>
          </a:prstGeom>
          <a:noFill/>
        </p:spPr>
        <p:txBody>
          <a:bodyPr wrap="square" rtlCol="0">
            <a:spAutoFit/>
          </a:bodyPr>
          <a:lstStyle/>
          <a:p>
            <a:r>
              <a:rPr lang="en-IN" dirty="0" smtClean="0"/>
              <a:t>Descriptive Summary of the Dataset Numeric</a:t>
            </a:r>
            <a:endParaRPr lang="en-IN" dirty="0"/>
          </a:p>
        </p:txBody>
      </p:sp>
      <p:pic>
        <p:nvPicPr>
          <p:cNvPr id="5" name="Picture 4"/>
          <p:cNvPicPr>
            <a:picLocks noChangeAspect="1"/>
          </p:cNvPicPr>
          <p:nvPr/>
        </p:nvPicPr>
        <p:blipFill rotWithShape="1">
          <a:blip r:embed="rId2"/>
          <a:srcRect l="17404" t="41875" r="35309" b="35804"/>
          <a:stretch/>
        </p:blipFill>
        <p:spPr>
          <a:xfrm>
            <a:off x="430187" y="2560321"/>
            <a:ext cx="6754384" cy="3161210"/>
          </a:xfrm>
          <a:prstGeom prst="rect">
            <a:avLst/>
          </a:prstGeom>
        </p:spPr>
      </p:pic>
      <p:pic>
        <p:nvPicPr>
          <p:cNvPr id="6" name="Picture 5"/>
          <p:cNvPicPr>
            <a:picLocks noChangeAspect="1"/>
          </p:cNvPicPr>
          <p:nvPr/>
        </p:nvPicPr>
        <p:blipFill rotWithShape="1">
          <a:blip r:embed="rId3"/>
          <a:srcRect l="15998" t="34197" r="51774" b="17768"/>
          <a:stretch/>
        </p:blipFill>
        <p:spPr>
          <a:xfrm>
            <a:off x="7184571" y="2176524"/>
            <a:ext cx="4781005" cy="3636449"/>
          </a:xfrm>
          <a:prstGeom prst="rect">
            <a:avLst/>
          </a:prstGeom>
        </p:spPr>
      </p:pic>
      <p:sp>
        <p:nvSpPr>
          <p:cNvPr id="7" name="TextBox 6"/>
          <p:cNvSpPr txBox="1"/>
          <p:nvPr/>
        </p:nvSpPr>
        <p:spPr>
          <a:xfrm>
            <a:off x="7345679" y="1601130"/>
            <a:ext cx="4619897" cy="369332"/>
          </a:xfrm>
          <a:prstGeom prst="rect">
            <a:avLst/>
          </a:prstGeom>
          <a:noFill/>
        </p:spPr>
        <p:txBody>
          <a:bodyPr wrap="square" rtlCol="0">
            <a:spAutoFit/>
          </a:bodyPr>
          <a:lstStyle/>
          <a:p>
            <a:r>
              <a:rPr lang="en-IN" dirty="0" smtClean="0"/>
              <a:t>Descriptive Summary of the Dataset Categorical</a:t>
            </a:r>
            <a:endParaRPr lang="en-IN" dirty="0"/>
          </a:p>
        </p:txBody>
      </p:sp>
    </p:spTree>
    <p:extLst>
      <p:ext uri="{BB962C8B-B14F-4D97-AF65-F5344CB8AC3E}">
        <p14:creationId xmlns:p14="http://schemas.microsoft.com/office/powerpoint/2010/main" val="488982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92190" y="288762"/>
            <a:ext cx="4771846" cy="814299"/>
          </a:xfrm>
        </p:spPr>
        <p:txBody>
          <a:bodyPr/>
          <a:lstStyle/>
          <a:p>
            <a:r>
              <a:rPr lang="en-IN" dirty="0" smtClean="0"/>
              <a:t>Univariate Analysis</a:t>
            </a:r>
            <a:endParaRPr lang="en-IN" dirty="0"/>
          </a:p>
        </p:txBody>
      </p:sp>
      <p:sp>
        <p:nvSpPr>
          <p:cNvPr id="4" name="TextBox 3"/>
          <p:cNvSpPr txBox="1"/>
          <p:nvPr/>
        </p:nvSpPr>
        <p:spPr>
          <a:xfrm>
            <a:off x="559779" y="1157577"/>
            <a:ext cx="2664823" cy="461665"/>
          </a:xfrm>
          <a:prstGeom prst="rect">
            <a:avLst/>
          </a:prstGeom>
          <a:noFill/>
        </p:spPr>
        <p:txBody>
          <a:bodyPr wrap="square" rtlCol="0">
            <a:spAutoFit/>
          </a:bodyPr>
          <a:lstStyle/>
          <a:p>
            <a:r>
              <a:rPr lang="en-IN" sz="2400" dirty="0" smtClean="0"/>
              <a:t>Quantity Ordered</a:t>
            </a:r>
            <a:endParaRPr lang="en-IN" sz="2400" dirty="0"/>
          </a:p>
        </p:txBody>
      </p:sp>
      <p:pic>
        <p:nvPicPr>
          <p:cNvPr id="5" name="Picture 4"/>
          <p:cNvPicPr>
            <a:picLocks noChangeAspect="1"/>
          </p:cNvPicPr>
          <p:nvPr/>
        </p:nvPicPr>
        <p:blipFill rotWithShape="1">
          <a:blip r:embed="rId2"/>
          <a:srcRect l="17204" t="41162" r="37417" b="15624"/>
          <a:stretch/>
        </p:blipFill>
        <p:spPr>
          <a:xfrm>
            <a:off x="378823" y="1654543"/>
            <a:ext cx="6685157" cy="3579222"/>
          </a:xfrm>
          <a:prstGeom prst="rect">
            <a:avLst/>
          </a:prstGeom>
        </p:spPr>
      </p:pic>
      <p:pic>
        <p:nvPicPr>
          <p:cNvPr id="6" name="Picture 5"/>
          <p:cNvPicPr>
            <a:picLocks noChangeAspect="1"/>
          </p:cNvPicPr>
          <p:nvPr/>
        </p:nvPicPr>
        <p:blipFill rotWithShape="1">
          <a:blip r:embed="rId3"/>
          <a:srcRect l="16701" t="35625" r="60006" b="31040"/>
          <a:stretch/>
        </p:blipFill>
        <p:spPr>
          <a:xfrm>
            <a:off x="7390988" y="1557687"/>
            <a:ext cx="4156578" cy="3676223"/>
          </a:xfrm>
          <a:prstGeom prst="rect">
            <a:avLst/>
          </a:prstGeom>
        </p:spPr>
      </p:pic>
      <p:sp>
        <p:nvSpPr>
          <p:cNvPr id="7" name="TextBox 6"/>
          <p:cNvSpPr txBox="1"/>
          <p:nvPr/>
        </p:nvSpPr>
        <p:spPr>
          <a:xfrm>
            <a:off x="378823" y="5508952"/>
            <a:ext cx="5691558" cy="923330"/>
          </a:xfrm>
          <a:prstGeom prst="rect">
            <a:avLst/>
          </a:prstGeom>
          <a:noFill/>
        </p:spPr>
        <p:txBody>
          <a:bodyPr wrap="none" rtlCol="0">
            <a:spAutoFit/>
          </a:bodyPr>
          <a:lstStyle/>
          <a:p>
            <a:r>
              <a:rPr lang="en-IN" dirty="0" smtClean="0"/>
              <a:t>The </a:t>
            </a:r>
            <a:r>
              <a:rPr lang="en-IN" dirty="0"/>
              <a:t>variable </a:t>
            </a:r>
            <a:r>
              <a:rPr lang="en-IN" dirty="0" smtClean="0"/>
              <a:t>Quantity Ordered </a:t>
            </a:r>
            <a:r>
              <a:rPr lang="en-IN" dirty="0"/>
              <a:t>is positive or Right Skewed. </a:t>
            </a:r>
          </a:p>
          <a:p>
            <a:r>
              <a:rPr lang="en-IN" dirty="0" smtClean="0"/>
              <a:t>The </a:t>
            </a:r>
            <a:r>
              <a:rPr lang="en-IN" dirty="0"/>
              <a:t>variable has </a:t>
            </a:r>
            <a:r>
              <a:rPr lang="en-IN" dirty="0" smtClean="0"/>
              <a:t>few </a:t>
            </a:r>
            <a:r>
              <a:rPr lang="en-IN" dirty="0"/>
              <a:t>outliers present in the dataset</a:t>
            </a:r>
            <a:r>
              <a:rPr lang="en-IN" dirty="0" smtClean="0"/>
              <a:t>.</a:t>
            </a:r>
          </a:p>
          <a:p>
            <a:r>
              <a:rPr lang="en-IN" dirty="0" smtClean="0"/>
              <a:t>More than 50% of quantity ordered lies between 27 to 43. </a:t>
            </a:r>
            <a:endParaRPr lang="en-IN" dirty="0"/>
          </a:p>
        </p:txBody>
      </p:sp>
      <p:sp>
        <p:nvSpPr>
          <p:cNvPr id="8" name="Title 1"/>
          <p:cNvSpPr txBox="1">
            <a:spLocks/>
          </p:cNvSpPr>
          <p:nvPr/>
        </p:nvSpPr>
        <p:spPr>
          <a:xfrm>
            <a:off x="442624" y="147927"/>
            <a:ext cx="4591050" cy="1009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5400" dirty="0" smtClean="0"/>
              <a:t>EDA</a:t>
            </a:r>
            <a:endParaRPr lang="en-IN" sz="5400" dirty="0"/>
          </a:p>
        </p:txBody>
      </p:sp>
    </p:spTree>
    <p:extLst>
      <p:ext uri="{BB962C8B-B14F-4D97-AF65-F5344CB8AC3E}">
        <p14:creationId xmlns:p14="http://schemas.microsoft.com/office/powerpoint/2010/main" val="24182825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8823" y="378237"/>
            <a:ext cx="4591050" cy="1009650"/>
          </a:xfrm>
        </p:spPr>
        <p:txBody>
          <a:bodyPr/>
          <a:lstStyle/>
          <a:p>
            <a:r>
              <a:rPr lang="en-IN" dirty="0" smtClean="0"/>
              <a:t>Univariate Analysis</a:t>
            </a:r>
            <a:endParaRPr lang="en-IN" dirty="0"/>
          </a:p>
        </p:txBody>
      </p:sp>
      <p:sp>
        <p:nvSpPr>
          <p:cNvPr id="4" name="TextBox 3"/>
          <p:cNvSpPr txBox="1"/>
          <p:nvPr/>
        </p:nvSpPr>
        <p:spPr>
          <a:xfrm>
            <a:off x="559779" y="1157577"/>
            <a:ext cx="2664823" cy="461665"/>
          </a:xfrm>
          <a:prstGeom prst="rect">
            <a:avLst/>
          </a:prstGeom>
          <a:noFill/>
        </p:spPr>
        <p:txBody>
          <a:bodyPr wrap="square" rtlCol="0">
            <a:spAutoFit/>
          </a:bodyPr>
          <a:lstStyle/>
          <a:p>
            <a:r>
              <a:rPr lang="en-IN" sz="2400" dirty="0" smtClean="0"/>
              <a:t>Unit Price</a:t>
            </a:r>
            <a:endParaRPr lang="en-IN" sz="2400" dirty="0"/>
          </a:p>
        </p:txBody>
      </p:sp>
      <p:sp>
        <p:nvSpPr>
          <p:cNvPr id="7" name="TextBox 6"/>
          <p:cNvSpPr txBox="1"/>
          <p:nvPr/>
        </p:nvSpPr>
        <p:spPr>
          <a:xfrm>
            <a:off x="378823" y="5731021"/>
            <a:ext cx="6217920" cy="923330"/>
          </a:xfrm>
          <a:prstGeom prst="rect">
            <a:avLst/>
          </a:prstGeom>
          <a:noFill/>
        </p:spPr>
        <p:txBody>
          <a:bodyPr wrap="square" rtlCol="0">
            <a:spAutoFit/>
          </a:bodyPr>
          <a:lstStyle/>
          <a:p>
            <a:r>
              <a:rPr lang="en-IN" dirty="0" smtClean="0"/>
              <a:t>The </a:t>
            </a:r>
            <a:r>
              <a:rPr lang="en-IN" dirty="0"/>
              <a:t>variable </a:t>
            </a:r>
            <a:r>
              <a:rPr lang="en-IN" dirty="0" smtClean="0"/>
              <a:t>Quantity Ordered </a:t>
            </a:r>
            <a:r>
              <a:rPr lang="en-IN" dirty="0"/>
              <a:t>is positive or Right Skewed. </a:t>
            </a:r>
          </a:p>
          <a:p>
            <a:r>
              <a:rPr lang="en-IN" dirty="0" smtClean="0"/>
              <a:t>The </a:t>
            </a:r>
            <a:r>
              <a:rPr lang="en-IN" dirty="0"/>
              <a:t>variable has </a:t>
            </a:r>
            <a:r>
              <a:rPr lang="en-IN" dirty="0" smtClean="0"/>
              <a:t>few </a:t>
            </a:r>
            <a:r>
              <a:rPr lang="en-IN" dirty="0"/>
              <a:t>outliers present </a:t>
            </a:r>
            <a:r>
              <a:rPr lang="en-IN" dirty="0" smtClean="0"/>
              <a:t>above the upper range.</a:t>
            </a:r>
          </a:p>
          <a:p>
            <a:r>
              <a:rPr lang="en-IN" dirty="0" smtClean="0"/>
              <a:t> </a:t>
            </a:r>
            <a:endParaRPr lang="en-IN" dirty="0"/>
          </a:p>
        </p:txBody>
      </p:sp>
      <p:pic>
        <p:nvPicPr>
          <p:cNvPr id="3" name="Picture 2"/>
          <p:cNvPicPr>
            <a:picLocks noChangeAspect="1"/>
          </p:cNvPicPr>
          <p:nvPr/>
        </p:nvPicPr>
        <p:blipFill rotWithShape="1">
          <a:blip r:embed="rId2"/>
          <a:srcRect l="16501" t="43125" r="64725" b="22767"/>
          <a:stretch/>
        </p:blipFill>
        <p:spPr>
          <a:xfrm>
            <a:off x="7895886" y="1618196"/>
            <a:ext cx="3625553" cy="3703104"/>
          </a:xfrm>
          <a:prstGeom prst="rect">
            <a:avLst/>
          </a:prstGeom>
        </p:spPr>
      </p:pic>
      <p:pic>
        <p:nvPicPr>
          <p:cNvPr id="8" name="Picture 7"/>
          <p:cNvPicPr>
            <a:picLocks noChangeAspect="1"/>
          </p:cNvPicPr>
          <p:nvPr/>
        </p:nvPicPr>
        <p:blipFill rotWithShape="1">
          <a:blip r:embed="rId3"/>
          <a:srcRect l="17604" t="36875" r="37418" b="20625"/>
          <a:stretch/>
        </p:blipFill>
        <p:spPr>
          <a:xfrm>
            <a:off x="265718" y="1618196"/>
            <a:ext cx="7284614" cy="3712715"/>
          </a:xfrm>
          <a:prstGeom prst="rect">
            <a:avLst/>
          </a:prstGeom>
        </p:spPr>
      </p:pic>
    </p:spTree>
    <p:extLst>
      <p:ext uri="{BB962C8B-B14F-4D97-AF65-F5344CB8AC3E}">
        <p14:creationId xmlns:p14="http://schemas.microsoft.com/office/powerpoint/2010/main" val="37969703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8823" y="217079"/>
            <a:ext cx="4807131" cy="1009650"/>
          </a:xfrm>
        </p:spPr>
        <p:txBody>
          <a:bodyPr>
            <a:normAutofit/>
          </a:bodyPr>
          <a:lstStyle/>
          <a:p>
            <a:r>
              <a:rPr lang="en-IN" dirty="0" smtClean="0"/>
              <a:t>Univariate Analysis</a:t>
            </a:r>
            <a:endParaRPr lang="en-IN" dirty="0"/>
          </a:p>
        </p:txBody>
      </p:sp>
      <p:sp>
        <p:nvSpPr>
          <p:cNvPr id="4" name="TextBox 3"/>
          <p:cNvSpPr txBox="1"/>
          <p:nvPr/>
        </p:nvSpPr>
        <p:spPr>
          <a:xfrm>
            <a:off x="559779" y="1220519"/>
            <a:ext cx="2664823" cy="461665"/>
          </a:xfrm>
          <a:prstGeom prst="rect">
            <a:avLst/>
          </a:prstGeom>
          <a:noFill/>
        </p:spPr>
        <p:txBody>
          <a:bodyPr wrap="square" rtlCol="0">
            <a:spAutoFit/>
          </a:bodyPr>
          <a:lstStyle/>
          <a:p>
            <a:r>
              <a:rPr lang="en-IN" sz="2400" dirty="0" smtClean="0"/>
              <a:t>Recency</a:t>
            </a:r>
            <a:endParaRPr lang="en-IN" sz="2400" dirty="0"/>
          </a:p>
        </p:txBody>
      </p:sp>
      <p:sp>
        <p:nvSpPr>
          <p:cNvPr id="7" name="TextBox 6"/>
          <p:cNvSpPr txBox="1"/>
          <p:nvPr/>
        </p:nvSpPr>
        <p:spPr>
          <a:xfrm>
            <a:off x="378823" y="5731021"/>
            <a:ext cx="6217920" cy="923330"/>
          </a:xfrm>
          <a:prstGeom prst="rect">
            <a:avLst/>
          </a:prstGeom>
          <a:noFill/>
        </p:spPr>
        <p:txBody>
          <a:bodyPr wrap="square" rtlCol="0">
            <a:spAutoFit/>
          </a:bodyPr>
          <a:lstStyle/>
          <a:p>
            <a:r>
              <a:rPr lang="en-IN" dirty="0" smtClean="0"/>
              <a:t>The </a:t>
            </a:r>
            <a:r>
              <a:rPr lang="en-IN" dirty="0"/>
              <a:t>variable </a:t>
            </a:r>
            <a:r>
              <a:rPr lang="en-IN" dirty="0" smtClean="0"/>
              <a:t>Recency is negative </a:t>
            </a:r>
            <a:r>
              <a:rPr lang="en-IN" dirty="0"/>
              <a:t>or </a:t>
            </a:r>
            <a:r>
              <a:rPr lang="en-IN" dirty="0" smtClean="0"/>
              <a:t>Left </a:t>
            </a:r>
            <a:r>
              <a:rPr lang="en-IN" dirty="0"/>
              <a:t>Skewed. </a:t>
            </a:r>
          </a:p>
          <a:p>
            <a:r>
              <a:rPr lang="en-IN" dirty="0" smtClean="0"/>
              <a:t>The </a:t>
            </a:r>
            <a:r>
              <a:rPr lang="en-IN" dirty="0"/>
              <a:t>variable has </a:t>
            </a:r>
            <a:r>
              <a:rPr lang="en-IN" dirty="0" smtClean="0"/>
              <a:t>no outliers present.</a:t>
            </a:r>
          </a:p>
          <a:p>
            <a:r>
              <a:rPr lang="en-IN" dirty="0" smtClean="0"/>
              <a:t> </a:t>
            </a:r>
            <a:endParaRPr lang="en-IN" dirty="0"/>
          </a:p>
        </p:txBody>
      </p:sp>
      <p:pic>
        <p:nvPicPr>
          <p:cNvPr id="5" name="Picture 4"/>
          <p:cNvPicPr>
            <a:picLocks noChangeAspect="1"/>
          </p:cNvPicPr>
          <p:nvPr/>
        </p:nvPicPr>
        <p:blipFill rotWithShape="1">
          <a:blip r:embed="rId2"/>
          <a:srcRect l="17103" t="47589" r="36915" b="10446"/>
          <a:stretch/>
        </p:blipFill>
        <p:spPr>
          <a:xfrm>
            <a:off x="559779" y="1768979"/>
            <a:ext cx="6605005" cy="3737419"/>
          </a:xfrm>
          <a:prstGeom prst="rect">
            <a:avLst/>
          </a:prstGeom>
        </p:spPr>
      </p:pic>
      <p:pic>
        <p:nvPicPr>
          <p:cNvPr id="6" name="Picture 5"/>
          <p:cNvPicPr>
            <a:picLocks noChangeAspect="1"/>
          </p:cNvPicPr>
          <p:nvPr/>
        </p:nvPicPr>
        <p:blipFill rotWithShape="1">
          <a:blip r:embed="rId3"/>
          <a:srcRect l="16702" t="41161" r="66420" b="24910"/>
          <a:stretch/>
        </p:blipFill>
        <p:spPr>
          <a:xfrm>
            <a:off x="7671836" y="1768978"/>
            <a:ext cx="3758164" cy="3737419"/>
          </a:xfrm>
          <a:prstGeom prst="rect">
            <a:avLst/>
          </a:prstGeom>
        </p:spPr>
      </p:pic>
    </p:spTree>
    <p:extLst>
      <p:ext uri="{BB962C8B-B14F-4D97-AF65-F5344CB8AC3E}">
        <p14:creationId xmlns:p14="http://schemas.microsoft.com/office/powerpoint/2010/main" val="38747260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8823" y="157520"/>
            <a:ext cx="4591050" cy="1009650"/>
          </a:xfrm>
        </p:spPr>
        <p:txBody>
          <a:bodyPr/>
          <a:lstStyle/>
          <a:p>
            <a:r>
              <a:rPr lang="en-IN" dirty="0" smtClean="0"/>
              <a:t>Univariate Analysis</a:t>
            </a:r>
            <a:endParaRPr lang="en-IN" dirty="0"/>
          </a:p>
        </p:txBody>
      </p:sp>
      <p:sp>
        <p:nvSpPr>
          <p:cNvPr id="4" name="TextBox 3"/>
          <p:cNvSpPr txBox="1"/>
          <p:nvPr/>
        </p:nvSpPr>
        <p:spPr>
          <a:xfrm>
            <a:off x="378823" y="1157577"/>
            <a:ext cx="6324347" cy="461665"/>
          </a:xfrm>
          <a:prstGeom prst="rect">
            <a:avLst/>
          </a:prstGeom>
          <a:noFill/>
        </p:spPr>
        <p:txBody>
          <a:bodyPr wrap="square" rtlCol="0">
            <a:spAutoFit/>
          </a:bodyPr>
          <a:lstStyle/>
          <a:p>
            <a:r>
              <a:rPr lang="en-IN" sz="2400" dirty="0"/>
              <a:t>Manufacturer's Suggested Retail </a:t>
            </a:r>
            <a:r>
              <a:rPr lang="en-IN" sz="2400" dirty="0" smtClean="0"/>
              <a:t>Price (MSRP)</a:t>
            </a:r>
            <a:endParaRPr lang="en-IN" sz="2400" dirty="0"/>
          </a:p>
        </p:txBody>
      </p:sp>
      <p:sp>
        <p:nvSpPr>
          <p:cNvPr id="7" name="TextBox 6"/>
          <p:cNvSpPr txBox="1"/>
          <p:nvPr/>
        </p:nvSpPr>
        <p:spPr>
          <a:xfrm>
            <a:off x="378823" y="5651860"/>
            <a:ext cx="6217920" cy="923330"/>
          </a:xfrm>
          <a:prstGeom prst="rect">
            <a:avLst/>
          </a:prstGeom>
          <a:noFill/>
        </p:spPr>
        <p:txBody>
          <a:bodyPr wrap="square" rtlCol="0">
            <a:spAutoFit/>
          </a:bodyPr>
          <a:lstStyle/>
          <a:p>
            <a:r>
              <a:rPr lang="en-IN" dirty="0"/>
              <a:t>The variable </a:t>
            </a:r>
            <a:r>
              <a:rPr lang="en-IN" dirty="0" smtClean="0"/>
              <a:t>MSRP is </a:t>
            </a:r>
            <a:r>
              <a:rPr lang="en-IN" dirty="0"/>
              <a:t>positive or Right Skewed. </a:t>
            </a:r>
          </a:p>
          <a:p>
            <a:r>
              <a:rPr lang="en-IN" dirty="0"/>
              <a:t>The variable </a:t>
            </a:r>
            <a:r>
              <a:rPr lang="en-IN" dirty="0" smtClean="0"/>
              <a:t>has an outlier present above the upper range.</a:t>
            </a:r>
            <a:endParaRPr lang="en-IN" dirty="0"/>
          </a:p>
          <a:p>
            <a:r>
              <a:rPr lang="en-IN" dirty="0" smtClean="0"/>
              <a:t> </a:t>
            </a:r>
            <a:endParaRPr lang="en-IN" dirty="0"/>
          </a:p>
        </p:txBody>
      </p:sp>
      <p:pic>
        <p:nvPicPr>
          <p:cNvPr id="3" name="Picture 2"/>
          <p:cNvPicPr>
            <a:picLocks noChangeAspect="1"/>
          </p:cNvPicPr>
          <p:nvPr/>
        </p:nvPicPr>
        <p:blipFill rotWithShape="1">
          <a:blip r:embed="rId2"/>
          <a:srcRect l="16903" t="44911" r="36713" b="13125"/>
          <a:stretch/>
        </p:blipFill>
        <p:spPr>
          <a:xfrm>
            <a:off x="378823" y="1909413"/>
            <a:ext cx="6787026" cy="3452276"/>
          </a:xfrm>
          <a:prstGeom prst="rect">
            <a:avLst/>
          </a:prstGeom>
        </p:spPr>
      </p:pic>
      <p:pic>
        <p:nvPicPr>
          <p:cNvPr id="8" name="Picture 7"/>
          <p:cNvPicPr>
            <a:picLocks noChangeAspect="1"/>
          </p:cNvPicPr>
          <p:nvPr/>
        </p:nvPicPr>
        <p:blipFill rotWithShape="1">
          <a:blip r:embed="rId3"/>
          <a:srcRect l="16400" t="38482" r="60609" b="26518"/>
          <a:stretch/>
        </p:blipFill>
        <p:spPr>
          <a:xfrm>
            <a:off x="7623777" y="1909413"/>
            <a:ext cx="4033525" cy="3452276"/>
          </a:xfrm>
          <a:prstGeom prst="rect">
            <a:avLst/>
          </a:prstGeom>
        </p:spPr>
      </p:pic>
    </p:spTree>
    <p:extLst>
      <p:ext uri="{BB962C8B-B14F-4D97-AF65-F5344CB8AC3E}">
        <p14:creationId xmlns:p14="http://schemas.microsoft.com/office/powerpoint/2010/main" val="38684180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8823" y="283420"/>
            <a:ext cx="4591050" cy="1009650"/>
          </a:xfrm>
        </p:spPr>
        <p:txBody>
          <a:bodyPr/>
          <a:lstStyle/>
          <a:p>
            <a:r>
              <a:rPr lang="en-IN" dirty="0" smtClean="0"/>
              <a:t>Univariate Analysis</a:t>
            </a:r>
            <a:endParaRPr lang="en-IN" dirty="0"/>
          </a:p>
        </p:txBody>
      </p:sp>
      <p:sp>
        <p:nvSpPr>
          <p:cNvPr id="4" name="TextBox 3"/>
          <p:cNvSpPr txBox="1"/>
          <p:nvPr/>
        </p:nvSpPr>
        <p:spPr>
          <a:xfrm>
            <a:off x="546715" y="1157577"/>
            <a:ext cx="1112267" cy="523220"/>
          </a:xfrm>
          <a:prstGeom prst="rect">
            <a:avLst/>
          </a:prstGeom>
          <a:noFill/>
        </p:spPr>
        <p:txBody>
          <a:bodyPr wrap="square" rtlCol="0">
            <a:spAutoFit/>
          </a:bodyPr>
          <a:lstStyle/>
          <a:p>
            <a:r>
              <a:rPr lang="en-IN" sz="2800" dirty="0" smtClean="0"/>
              <a:t>Sales</a:t>
            </a:r>
            <a:endParaRPr lang="en-IN" sz="2800" dirty="0"/>
          </a:p>
        </p:txBody>
      </p:sp>
      <p:sp>
        <p:nvSpPr>
          <p:cNvPr id="7" name="TextBox 6"/>
          <p:cNvSpPr txBox="1"/>
          <p:nvPr/>
        </p:nvSpPr>
        <p:spPr>
          <a:xfrm>
            <a:off x="378823" y="5651860"/>
            <a:ext cx="6217920" cy="923330"/>
          </a:xfrm>
          <a:prstGeom prst="rect">
            <a:avLst/>
          </a:prstGeom>
          <a:noFill/>
        </p:spPr>
        <p:txBody>
          <a:bodyPr wrap="square" rtlCol="0">
            <a:spAutoFit/>
          </a:bodyPr>
          <a:lstStyle/>
          <a:p>
            <a:r>
              <a:rPr lang="en-IN" dirty="0"/>
              <a:t>The variable </a:t>
            </a:r>
            <a:r>
              <a:rPr lang="en-IN" dirty="0" smtClean="0"/>
              <a:t>Sales is Highly </a:t>
            </a:r>
            <a:r>
              <a:rPr lang="en-IN" dirty="0"/>
              <a:t>positive </a:t>
            </a:r>
            <a:r>
              <a:rPr lang="en-IN" dirty="0" smtClean="0"/>
              <a:t>or Highly </a:t>
            </a:r>
            <a:r>
              <a:rPr lang="en-IN" dirty="0"/>
              <a:t>Right Skewed. </a:t>
            </a:r>
          </a:p>
          <a:p>
            <a:r>
              <a:rPr lang="en-IN" dirty="0"/>
              <a:t>The variable </a:t>
            </a:r>
            <a:r>
              <a:rPr lang="en-IN" dirty="0" smtClean="0"/>
              <a:t>has many outlier present above the upper range.</a:t>
            </a:r>
            <a:endParaRPr lang="en-IN" dirty="0"/>
          </a:p>
          <a:p>
            <a:r>
              <a:rPr lang="en-IN" dirty="0" smtClean="0"/>
              <a:t> </a:t>
            </a:r>
            <a:endParaRPr lang="en-IN" dirty="0"/>
          </a:p>
        </p:txBody>
      </p:sp>
      <p:pic>
        <p:nvPicPr>
          <p:cNvPr id="5" name="Picture 4"/>
          <p:cNvPicPr>
            <a:picLocks noChangeAspect="1"/>
          </p:cNvPicPr>
          <p:nvPr/>
        </p:nvPicPr>
        <p:blipFill rotWithShape="1">
          <a:blip r:embed="rId2"/>
          <a:srcRect l="17003" t="48303" r="37116" b="9018"/>
          <a:stretch/>
        </p:blipFill>
        <p:spPr>
          <a:xfrm>
            <a:off x="546715" y="1685109"/>
            <a:ext cx="6878745" cy="3597419"/>
          </a:xfrm>
          <a:prstGeom prst="rect">
            <a:avLst/>
          </a:prstGeom>
        </p:spPr>
      </p:pic>
      <p:pic>
        <p:nvPicPr>
          <p:cNvPr id="6" name="Picture 5"/>
          <p:cNvPicPr>
            <a:picLocks noChangeAspect="1"/>
          </p:cNvPicPr>
          <p:nvPr/>
        </p:nvPicPr>
        <p:blipFill rotWithShape="1">
          <a:blip r:embed="rId3"/>
          <a:srcRect l="16501" t="41696" r="67134" b="24375"/>
          <a:stretch/>
        </p:blipFill>
        <p:spPr>
          <a:xfrm>
            <a:off x="7889967" y="1634559"/>
            <a:ext cx="3292450" cy="3647969"/>
          </a:xfrm>
          <a:prstGeom prst="rect">
            <a:avLst/>
          </a:prstGeom>
        </p:spPr>
      </p:pic>
    </p:spTree>
    <p:extLst>
      <p:ext uri="{BB962C8B-B14F-4D97-AF65-F5344CB8AC3E}">
        <p14:creationId xmlns:p14="http://schemas.microsoft.com/office/powerpoint/2010/main" val="21092736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1074" y="147927"/>
            <a:ext cx="4591050" cy="1009650"/>
          </a:xfrm>
        </p:spPr>
        <p:txBody>
          <a:bodyPr/>
          <a:lstStyle/>
          <a:p>
            <a:r>
              <a:rPr lang="en-IN" dirty="0" smtClean="0"/>
              <a:t>Univariate Analysis</a:t>
            </a:r>
            <a:endParaRPr lang="en-IN" dirty="0"/>
          </a:p>
        </p:txBody>
      </p:sp>
      <p:sp>
        <p:nvSpPr>
          <p:cNvPr id="4" name="TextBox 3"/>
          <p:cNvSpPr txBox="1"/>
          <p:nvPr/>
        </p:nvSpPr>
        <p:spPr>
          <a:xfrm>
            <a:off x="613953" y="1139497"/>
            <a:ext cx="1084217" cy="461665"/>
          </a:xfrm>
          <a:prstGeom prst="rect">
            <a:avLst/>
          </a:prstGeom>
          <a:noFill/>
        </p:spPr>
        <p:txBody>
          <a:bodyPr wrap="square" rtlCol="0">
            <a:spAutoFit/>
          </a:bodyPr>
          <a:lstStyle/>
          <a:p>
            <a:r>
              <a:rPr lang="en-IN" sz="2400" b="1" dirty="0" smtClean="0"/>
              <a:t>Status</a:t>
            </a:r>
            <a:endParaRPr lang="en-IN" sz="2400" b="1" dirty="0"/>
          </a:p>
        </p:txBody>
      </p:sp>
      <p:sp>
        <p:nvSpPr>
          <p:cNvPr id="7" name="TextBox 6"/>
          <p:cNvSpPr txBox="1"/>
          <p:nvPr/>
        </p:nvSpPr>
        <p:spPr>
          <a:xfrm>
            <a:off x="7380514" y="2653344"/>
            <a:ext cx="4049486" cy="1477328"/>
          </a:xfrm>
          <a:prstGeom prst="rect">
            <a:avLst/>
          </a:prstGeom>
          <a:noFill/>
        </p:spPr>
        <p:txBody>
          <a:bodyPr wrap="square" rtlCol="0">
            <a:spAutoFit/>
          </a:bodyPr>
          <a:lstStyle/>
          <a:p>
            <a:pPr marL="285750" indent="-285750">
              <a:buFont typeface="Arial" panose="020B0604020202020204" pitchFamily="34" charset="0"/>
              <a:buChar char="•"/>
            </a:pPr>
            <a:r>
              <a:rPr lang="en-IN" dirty="0" smtClean="0"/>
              <a:t>The variable status has 6 different types of status.</a:t>
            </a:r>
          </a:p>
          <a:p>
            <a:pPr marL="285750" indent="-285750">
              <a:buFont typeface="Arial" panose="020B0604020202020204" pitchFamily="34" charset="0"/>
              <a:buChar char="•"/>
            </a:pPr>
            <a:r>
              <a:rPr lang="en-IN" dirty="0" smtClean="0"/>
              <a:t>‘Shipped’</a:t>
            </a:r>
            <a:r>
              <a:rPr lang="en-IN" dirty="0"/>
              <a:t> </a:t>
            </a:r>
            <a:r>
              <a:rPr lang="en-IN" dirty="0" smtClean="0"/>
              <a:t>being the most common Status.</a:t>
            </a:r>
          </a:p>
          <a:p>
            <a:pPr marL="285750" indent="-285750">
              <a:buFont typeface="Arial" panose="020B0604020202020204" pitchFamily="34" charset="0"/>
              <a:buChar char="•"/>
            </a:pPr>
            <a:r>
              <a:rPr lang="en-IN" dirty="0" smtClean="0"/>
              <a:t>‘Disputed’ being the least.</a:t>
            </a:r>
            <a:endParaRPr lang="en-IN" dirty="0"/>
          </a:p>
        </p:txBody>
      </p:sp>
      <p:pic>
        <p:nvPicPr>
          <p:cNvPr id="8" name="Picture 7"/>
          <p:cNvPicPr>
            <a:picLocks noChangeAspect="1"/>
          </p:cNvPicPr>
          <p:nvPr/>
        </p:nvPicPr>
        <p:blipFill>
          <a:blip r:embed="rId2"/>
          <a:stretch>
            <a:fillRect/>
          </a:stretch>
        </p:blipFill>
        <p:spPr>
          <a:xfrm>
            <a:off x="953589" y="1402540"/>
            <a:ext cx="6426925" cy="5126500"/>
          </a:xfrm>
          <a:prstGeom prst="rect">
            <a:avLst/>
          </a:prstGeom>
        </p:spPr>
      </p:pic>
      <p:sp>
        <p:nvSpPr>
          <p:cNvPr id="6" name="TextBox 5"/>
          <p:cNvSpPr txBox="1"/>
          <p:nvPr/>
        </p:nvSpPr>
        <p:spPr>
          <a:xfrm>
            <a:off x="7567749" y="2069784"/>
            <a:ext cx="1562395" cy="369332"/>
          </a:xfrm>
          <a:prstGeom prst="rect">
            <a:avLst/>
          </a:prstGeom>
          <a:noFill/>
        </p:spPr>
        <p:txBody>
          <a:bodyPr wrap="square" rtlCol="0">
            <a:spAutoFit/>
          </a:bodyPr>
          <a:lstStyle/>
          <a:p>
            <a:r>
              <a:rPr lang="en-IN" dirty="0" smtClean="0"/>
              <a:t>INFERENCE</a:t>
            </a:r>
            <a:endParaRPr lang="en-IN" dirty="0"/>
          </a:p>
        </p:txBody>
      </p:sp>
    </p:spTree>
    <p:extLst>
      <p:ext uri="{BB962C8B-B14F-4D97-AF65-F5344CB8AC3E}">
        <p14:creationId xmlns:p14="http://schemas.microsoft.com/office/powerpoint/2010/main" val="2051895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0446" y="147927"/>
            <a:ext cx="4591050" cy="1009650"/>
          </a:xfrm>
        </p:spPr>
        <p:txBody>
          <a:bodyPr/>
          <a:lstStyle/>
          <a:p>
            <a:r>
              <a:rPr lang="en-IN" dirty="0" smtClean="0"/>
              <a:t>Univariate Analysis</a:t>
            </a:r>
            <a:endParaRPr lang="en-IN" dirty="0"/>
          </a:p>
        </p:txBody>
      </p:sp>
      <p:sp>
        <p:nvSpPr>
          <p:cNvPr id="4" name="TextBox 3"/>
          <p:cNvSpPr txBox="1"/>
          <p:nvPr/>
        </p:nvSpPr>
        <p:spPr>
          <a:xfrm>
            <a:off x="546716" y="1157577"/>
            <a:ext cx="1713158" cy="461665"/>
          </a:xfrm>
          <a:prstGeom prst="rect">
            <a:avLst/>
          </a:prstGeom>
          <a:noFill/>
        </p:spPr>
        <p:txBody>
          <a:bodyPr wrap="square" rtlCol="0">
            <a:spAutoFit/>
          </a:bodyPr>
          <a:lstStyle/>
          <a:p>
            <a:r>
              <a:rPr lang="en-IN" sz="2400" dirty="0" smtClean="0"/>
              <a:t>Product line</a:t>
            </a:r>
            <a:endParaRPr lang="en-IN" sz="2400" dirty="0"/>
          </a:p>
        </p:txBody>
      </p:sp>
      <p:sp>
        <p:nvSpPr>
          <p:cNvPr id="7" name="TextBox 6"/>
          <p:cNvSpPr txBox="1"/>
          <p:nvPr/>
        </p:nvSpPr>
        <p:spPr>
          <a:xfrm>
            <a:off x="7352805" y="2722615"/>
            <a:ext cx="4049486" cy="1754326"/>
          </a:xfrm>
          <a:prstGeom prst="rect">
            <a:avLst/>
          </a:prstGeom>
          <a:noFill/>
        </p:spPr>
        <p:txBody>
          <a:bodyPr wrap="square" rtlCol="0">
            <a:spAutoFit/>
          </a:bodyPr>
          <a:lstStyle/>
          <a:p>
            <a:pPr marL="285750" indent="-285750">
              <a:buFont typeface="Arial" panose="020B0604020202020204" pitchFamily="34" charset="0"/>
              <a:buChar char="•"/>
            </a:pPr>
            <a:r>
              <a:rPr lang="en-IN" dirty="0" smtClean="0"/>
              <a:t>The variable status has 7 different types of status.</a:t>
            </a:r>
          </a:p>
          <a:p>
            <a:pPr marL="285750" indent="-285750">
              <a:buFont typeface="Arial" panose="020B0604020202020204" pitchFamily="34" charset="0"/>
              <a:buChar char="•"/>
            </a:pPr>
            <a:r>
              <a:rPr lang="en-IN" dirty="0" smtClean="0"/>
              <a:t>‘Classic Cars’</a:t>
            </a:r>
            <a:r>
              <a:rPr lang="en-IN" dirty="0"/>
              <a:t> </a:t>
            </a:r>
            <a:r>
              <a:rPr lang="en-IN" dirty="0" smtClean="0"/>
              <a:t>has the highest frequency  followed by ‘Vintage Cars’ </a:t>
            </a:r>
          </a:p>
          <a:p>
            <a:pPr marL="285750" indent="-285750">
              <a:buFont typeface="Arial" panose="020B0604020202020204" pitchFamily="34" charset="0"/>
              <a:buChar char="•"/>
            </a:pPr>
            <a:r>
              <a:rPr lang="en-IN" dirty="0" smtClean="0"/>
              <a:t>‘Trains’ being the least used product line followed by Ships.</a:t>
            </a:r>
            <a:endParaRPr lang="en-IN" dirty="0"/>
          </a:p>
        </p:txBody>
      </p:sp>
      <p:pic>
        <p:nvPicPr>
          <p:cNvPr id="9" name="Picture 8"/>
          <p:cNvPicPr>
            <a:picLocks noChangeAspect="1"/>
          </p:cNvPicPr>
          <p:nvPr/>
        </p:nvPicPr>
        <p:blipFill>
          <a:blip r:embed="rId2"/>
          <a:stretch>
            <a:fillRect/>
          </a:stretch>
        </p:blipFill>
        <p:spPr>
          <a:xfrm>
            <a:off x="546716" y="1501676"/>
            <a:ext cx="6600426" cy="5199464"/>
          </a:xfrm>
          <a:prstGeom prst="rect">
            <a:avLst/>
          </a:prstGeom>
        </p:spPr>
      </p:pic>
      <p:sp>
        <p:nvSpPr>
          <p:cNvPr id="6" name="TextBox 5"/>
          <p:cNvSpPr txBox="1"/>
          <p:nvPr/>
        </p:nvSpPr>
        <p:spPr>
          <a:xfrm>
            <a:off x="7647710" y="2016474"/>
            <a:ext cx="1385454" cy="366508"/>
          </a:xfrm>
          <a:prstGeom prst="rect">
            <a:avLst/>
          </a:prstGeom>
          <a:noFill/>
        </p:spPr>
        <p:txBody>
          <a:bodyPr wrap="square" rtlCol="0">
            <a:spAutoFit/>
          </a:bodyPr>
          <a:lstStyle/>
          <a:p>
            <a:r>
              <a:rPr lang="en-IN" smtClean="0"/>
              <a:t>INFERENCE</a:t>
            </a:r>
            <a:endParaRPr lang="en-IN"/>
          </a:p>
        </p:txBody>
      </p:sp>
    </p:spTree>
    <p:extLst>
      <p:ext uri="{BB962C8B-B14F-4D97-AF65-F5344CB8AC3E}">
        <p14:creationId xmlns:p14="http://schemas.microsoft.com/office/powerpoint/2010/main" val="25321247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83326" y="147638"/>
            <a:ext cx="4591050" cy="1009650"/>
          </a:xfrm>
        </p:spPr>
        <p:txBody>
          <a:bodyPr/>
          <a:lstStyle/>
          <a:p>
            <a:r>
              <a:rPr lang="en-IN" dirty="0" smtClean="0"/>
              <a:t>Univariate Analysis</a:t>
            </a:r>
            <a:endParaRPr lang="en-IN" dirty="0"/>
          </a:p>
        </p:txBody>
      </p:sp>
      <p:sp>
        <p:nvSpPr>
          <p:cNvPr id="4" name="TextBox 3"/>
          <p:cNvSpPr txBox="1"/>
          <p:nvPr/>
        </p:nvSpPr>
        <p:spPr>
          <a:xfrm>
            <a:off x="483326" y="1157288"/>
            <a:ext cx="1713158" cy="400110"/>
          </a:xfrm>
          <a:prstGeom prst="rect">
            <a:avLst/>
          </a:prstGeom>
          <a:noFill/>
        </p:spPr>
        <p:txBody>
          <a:bodyPr wrap="square" rtlCol="0">
            <a:spAutoFit/>
          </a:bodyPr>
          <a:lstStyle/>
          <a:p>
            <a:r>
              <a:rPr lang="en-IN" sz="2000" dirty="0" smtClean="0"/>
              <a:t>Deal Size</a:t>
            </a:r>
            <a:endParaRPr lang="en-IN" sz="2000" dirty="0"/>
          </a:p>
        </p:txBody>
      </p:sp>
      <p:sp>
        <p:nvSpPr>
          <p:cNvPr id="7" name="TextBox 6"/>
          <p:cNvSpPr txBox="1"/>
          <p:nvPr/>
        </p:nvSpPr>
        <p:spPr>
          <a:xfrm>
            <a:off x="7380514" y="2542507"/>
            <a:ext cx="4049486" cy="1477328"/>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The variable Deal size  has 3 different types of sizes.</a:t>
            </a:r>
          </a:p>
          <a:p>
            <a:pPr marL="285750" indent="-285750">
              <a:buFont typeface="Arial" panose="020B0604020202020204" pitchFamily="34" charset="0"/>
              <a:buChar char="•"/>
            </a:pPr>
            <a:r>
              <a:rPr lang="en-IN" dirty="0" smtClean="0">
                <a:latin typeface="Calibri" panose="020F0502020204030204" pitchFamily="34" charset="0"/>
              </a:rPr>
              <a:t>Most of the deal size are ‘Medium’ </a:t>
            </a:r>
          </a:p>
          <a:p>
            <a:pPr marL="285750" indent="-285750">
              <a:buFont typeface="Arial" panose="020B0604020202020204" pitchFamily="34" charset="0"/>
              <a:buChar char="•"/>
            </a:pPr>
            <a:r>
              <a:rPr lang="en-IN" dirty="0" smtClean="0">
                <a:latin typeface="Calibri" panose="020F0502020204030204" pitchFamily="34" charset="0"/>
              </a:rPr>
              <a:t>‘Large’ being the least preferred deal size.</a:t>
            </a:r>
            <a:endParaRPr lang="en-IN" dirty="0">
              <a:latin typeface="Calibri" panose="020F0502020204030204" pitchFamily="34" charset="0"/>
            </a:endParaRPr>
          </a:p>
        </p:txBody>
      </p:sp>
      <p:pic>
        <p:nvPicPr>
          <p:cNvPr id="3" name="Picture 2"/>
          <p:cNvPicPr>
            <a:picLocks noChangeAspect="1"/>
          </p:cNvPicPr>
          <p:nvPr/>
        </p:nvPicPr>
        <p:blipFill>
          <a:blip r:embed="rId2"/>
          <a:stretch>
            <a:fillRect/>
          </a:stretch>
        </p:blipFill>
        <p:spPr>
          <a:xfrm>
            <a:off x="1245598" y="1526909"/>
            <a:ext cx="5886450" cy="4724400"/>
          </a:xfrm>
          <a:prstGeom prst="rect">
            <a:avLst/>
          </a:prstGeom>
        </p:spPr>
      </p:pic>
      <p:sp>
        <p:nvSpPr>
          <p:cNvPr id="6" name="TextBox 5"/>
          <p:cNvSpPr txBox="1"/>
          <p:nvPr/>
        </p:nvSpPr>
        <p:spPr>
          <a:xfrm>
            <a:off x="7620001" y="1808656"/>
            <a:ext cx="1385454" cy="366508"/>
          </a:xfrm>
          <a:prstGeom prst="rect">
            <a:avLst/>
          </a:prstGeom>
          <a:noFill/>
        </p:spPr>
        <p:txBody>
          <a:bodyPr wrap="square" rtlCol="0">
            <a:spAutoFit/>
          </a:bodyPr>
          <a:lstStyle/>
          <a:p>
            <a:r>
              <a:rPr lang="en-IN" smtClean="0"/>
              <a:t>INFERENCE</a:t>
            </a:r>
            <a:endParaRPr lang="en-IN"/>
          </a:p>
        </p:txBody>
      </p:sp>
    </p:spTree>
    <p:extLst>
      <p:ext uri="{BB962C8B-B14F-4D97-AF65-F5344CB8AC3E}">
        <p14:creationId xmlns:p14="http://schemas.microsoft.com/office/powerpoint/2010/main" val="315058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1" y="332508"/>
            <a:ext cx="4245429" cy="512619"/>
          </a:xfrm>
        </p:spPr>
        <p:txBody>
          <a:bodyPr>
            <a:normAutofit fontScale="90000"/>
          </a:bodyPr>
          <a:lstStyle/>
          <a:p>
            <a:r>
              <a:rPr lang="en-IN" dirty="0" smtClean="0"/>
              <a:t>Contents of Slide</a:t>
            </a:r>
            <a:endParaRPr lang="en-IN" dirty="0"/>
          </a:p>
        </p:txBody>
      </p:sp>
      <p:sp>
        <p:nvSpPr>
          <p:cNvPr id="5" name="TextBox 4"/>
          <p:cNvSpPr txBox="1"/>
          <p:nvPr/>
        </p:nvSpPr>
        <p:spPr>
          <a:xfrm>
            <a:off x="326571" y="1065414"/>
            <a:ext cx="5076702" cy="5909310"/>
          </a:xfrm>
          <a:prstGeom prst="rect">
            <a:avLst/>
          </a:prstGeom>
          <a:noFill/>
        </p:spPr>
        <p:txBody>
          <a:bodyPr wrap="square" rtlCol="0">
            <a:spAutoFit/>
          </a:bodyPr>
          <a:lstStyle/>
          <a:p>
            <a:pPr marL="285750" indent="-285750">
              <a:buFont typeface="Wingdings" panose="05000000000000000000" pitchFamily="2" charset="2"/>
              <a:buChar char="§"/>
            </a:pPr>
            <a:r>
              <a:rPr lang="en-IN" dirty="0" smtClean="0"/>
              <a:t>Executive Summary</a:t>
            </a:r>
          </a:p>
          <a:p>
            <a:pPr marL="285750" indent="-285750">
              <a:buFont typeface="Wingdings" panose="05000000000000000000" pitchFamily="2" charset="2"/>
              <a:buChar char="§"/>
            </a:pPr>
            <a:r>
              <a:rPr lang="en-IN" dirty="0" smtClean="0"/>
              <a:t>Problem Statement</a:t>
            </a:r>
          </a:p>
          <a:p>
            <a:pPr marL="285750" indent="-285750">
              <a:buFont typeface="Wingdings" panose="05000000000000000000" pitchFamily="2" charset="2"/>
              <a:buChar char="§"/>
            </a:pPr>
            <a:r>
              <a:rPr lang="en-IN" dirty="0" smtClean="0"/>
              <a:t>Assumption </a:t>
            </a:r>
          </a:p>
          <a:p>
            <a:pPr marL="285750" indent="-285750">
              <a:buFont typeface="Wingdings" panose="05000000000000000000" pitchFamily="2" charset="2"/>
              <a:buChar char="§"/>
            </a:pPr>
            <a:r>
              <a:rPr lang="en-IN" dirty="0" smtClean="0"/>
              <a:t>About Data</a:t>
            </a:r>
          </a:p>
          <a:p>
            <a:pPr marL="742950" lvl="1" indent="-285750">
              <a:buFont typeface="Wingdings" panose="05000000000000000000" pitchFamily="2" charset="2"/>
              <a:buChar char="§"/>
            </a:pPr>
            <a:r>
              <a:rPr lang="en-IN" dirty="0" smtClean="0"/>
              <a:t>Data Dictionary</a:t>
            </a:r>
          </a:p>
          <a:p>
            <a:pPr marL="742950" lvl="1" indent="-285750">
              <a:buFont typeface="Wingdings" panose="05000000000000000000" pitchFamily="2" charset="2"/>
              <a:buChar char="§"/>
            </a:pPr>
            <a:r>
              <a:rPr lang="en-IN" dirty="0" smtClean="0"/>
              <a:t>Head and Tail of Data</a:t>
            </a:r>
          </a:p>
          <a:p>
            <a:pPr marL="742950" lvl="1" indent="-285750">
              <a:buFont typeface="Wingdings" panose="05000000000000000000" pitchFamily="2" charset="2"/>
              <a:buChar char="§"/>
            </a:pPr>
            <a:r>
              <a:rPr lang="en-IN" dirty="0" smtClean="0"/>
              <a:t>Info of Data</a:t>
            </a:r>
          </a:p>
          <a:p>
            <a:pPr marL="742950" lvl="1" indent="-285750">
              <a:buFont typeface="Wingdings" panose="05000000000000000000" pitchFamily="2" charset="2"/>
              <a:buChar char="§"/>
            </a:pPr>
            <a:r>
              <a:rPr lang="en-IN" dirty="0" smtClean="0"/>
              <a:t>Summary Statistics</a:t>
            </a:r>
          </a:p>
          <a:p>
            <a:pPr marL="285750" indent="-285750">
              <a:buFont typeface="Wingdings" panose="05000000000000000000" pitchFamily="2" charset="2"/>
              <a:buChar char="§"/>
            </a:pPr>
            <a:r>
              <a:rPr lang="en-IN" dirty="0" smtClean="0"/>
              <a:t>EDA</a:t>
            </a:r>
          </a:p>
          <a:p>
            <a:pPr marL="742950" lvl="1" indent="-285750">
              <a:buFont typeface="Wingdings" panose="05000000000000000000" pitchFamily="2" charset="2"/>
              <a:buChar char="§"/>
            </a:pPr>
            <a:r>
              <a:rPr lang="en-IN" dirty="0" smtClean="0"/>
              <a:t>EDA Univariate</a:t>
            </a:r>
          </a:p>
          <a:p>
            <a:pPr marL="742950" lvl="1" indent="-285750">
              <a:buFont typeface="Wingdings" panose="05000000000000000000" pitchFamily="2" charset="2"/>
              <a:buChar char="§"/>
            </a:pPr>
            <a:r>
              <a:rPr lang="en-IN" dirty="0" smtClean="0"/>
              <a:t>EDA Bivariate</a:t>
            </a:r>
          </a:p>
          <a:p>
            <a:pPr marL="742950" lvl="1" indent="-285750">
              <a:buFont typeface="Wingdings" panose="05000000000000000000" pitchFamily="2" charset="2"/>
              <a:buChar char="§"/>
            </a:pPr>
            <a:r>
              <a:rPr lang="en-IN" dirty="0" smtClean="0"/>
              <a:t>EDA Multivariate</a:t>
            </a:r>
          </a:p>
          <a:p>
            <a:pPr marL="742950" lvl="1" indent="-285750">
              <a:buFont typeface="Wingdings" panose="05000000000000000000" pitchFamily="2" charset="2"/>
              <a:buChar char="§"/>
            </a:pPr>
            <a:r>
              <a:rPr lang="en-IN" dirty="0" smtClean="0"/>
              <a:t>Trends </a:t>
            </a:r>
          </a:p>
          <a:p>
            <a:pPr marL="1200150" lvl="2" indent="-285750">
              <a:buFont typeface="Wingdings" panose="05000000000000000000" pitchFamily="2" charset="2"/>
              <a:buChar char="§"/>
            </a:pPr>
            <a:r>
              <a:rPr lang="en-IN" dirty="0" smtClean="0"/>
              <a:t>Yearly</a:t>
            </a:r>
          </a:p>
          <a:p>
            <a:pPr marL="1200150" lvl="2" indent="-285750">
              <a:buFont typeface="Wingdings" panose="05000000000000000000" pitchFamily="2" charset="2"/>
              <a:buChar char="§"/>
            </a:pPr>
            <a:r>
              <a:rPr lang="en-IN" dirty="0" smtClean="0"/>
              <a:t>Quarterly</a:t>
            </a:r>
          </a:p>
          <a:p>
            <a:pPr marL="1200150" lvl="2" indent="-285750">
              <a:buFont typeface="Wingdings" panose="05000000000000000000" pitchFamily="2" charset="2"/>
              <a:buChar char="§"/>
            </a:pPr>
            <a:r>
              <a:rPr lang="en-IN" dirty="0" smtClean="0"/>
              <a:t>Monthly</a:t>
            </a:r>
          </a:p>
          <a:p>
            <a:pPr marL="1200150" lvl="2" indent="-285750">
              <a:buFont typeface="Wingdings" panose="05000000000000000000" pitchFamily="2" charset="2"/>
              <a:buChar char="§"/>
            </a:pPr>
            <a:r>
              <a:rPr lang="en-IN" dirty="0" smtClean="0"/>
              <a:t>Weekly</a:t>
            </a:r>
          </a:p>
          <a:p>
            <a:pPr marL="1200150" lvl="2" indent="-285750">
              <a:buFont typeface="Wingdings" panose="05000000000000000000" pitchFamily="2" charset="2"/>
              <a:buChar char="§"/>
            </a:pPr>
            <a:r>
              <a:rPr lang="en-IN" dirty="0" smtClean="0"/>
              <a:t>Weekday</a:t>
            </a:r>
          </a:p>
          <a:p>
            <a:pPr marL="742950" lvl="1" indent="-285750">
              <a:buFont typeface="Wingdings" panose="05000000000000000000" pitchFamily="2" charset="2"/>
              <a:buChar char="§"/>
            </a:pPr>
            <a:r>
              <a:rPr lang="en-IN" dirty="0" smtClean="0"/>
              <a:t>EDA Summary and Inference</a:t>
            </a:r>
          </a:p>
          <a:p>
            <a:pPr lvl="1"/>
            <a:endParaRPr lang="en-US" dirty="0"/>
          </a:p>
          <a:p>
            <a:pPr marL="285750" indent="-285750">
              <a:buFont typeface="Wingdings" panose="05000000000000000000" pitchFamily="2" charset="2"/>
              <a:buChar char="§"/>
            </a:pPr>
            <a:endParaRPr lang="en-IN" dirty="0"/>
          </a:p>
        </p:txBody>
      </p:sp>
      <p:sp>
        <p:nvSpPr>
          <p:cNvPr id="4" name="TextBox 3"/>
          <p:cNvSpPr txBox="1"/>
          <p:nvPr/>
        </p:nvSpPr>
        <p:spPr>
          <a:xfrm>
            <a:off x="6103918" y="1065414"/>
            <a:ext cx="5395356" cy="3693319"/>
          </a:xfrm>
          <a:prstGeom prst="rect">
            <a:avLst/>
          </a:prstGeom>
          <a:noFill/>
        </p:spPr>
        <p:txBody>
          <a:bodyPr wrap="square" rtlCol="0">
            <a:spAutoFit/>
          </a:bodyPr>
          <a:lstStyle/>
          <a:p>
            <a:pPr marL="285750" indent="-285750">
              <a:buFont typeface="Wingdings" panose="05000000000000000000" pitchFamily="2" charset="2"/>
              <a:buChar char="§"/>
            </a:pPr>
            <a:r>
              <a:rPr lang="en-IN" dirty="0"/>
              <a:t>RFM</a:t>
            </a:r>
          </a:p>
          <a:p>
            <a:pPr marL="742950" lvl="1" indent="-285750">
              <a:buFont typeface="Wingdings" panose="05000000000000000000" pitchFamily="2" charset="2"/>
              <a:buChar char="§"/>
            </a:pPr>
            <a:r>
              <a:rPr lang="en-IN" dirty="0"/>
              <a:t>Customer Segmentation using RFM</a:t>
            </a:r>
          </a:p>
          <a:p>
            <a:pPr marL="742950" lvl="1" indent="-285750">
              <a:buFont typeface="Wingdings" panose="05000000000000000000" pitchFamily="2" charset="2"/>
              <a:buChar char="§"/>
            </a:pPr>
            <a:r>
              <a:rPr lang="en-IN" dirty="0"/>
              <a:t>KNIME Workflow</a:t>
            </a:r>
          </a:p>
          <a:p>
            <a:pPr marL="742950" lvl="1" indent="-285750">
              <a:buFont typeface="Wingdings" panose="05000000000000000000" pitchFamily="2" charset="2"/>
              <a:buChar char="§"/>
            </a:pPr>
            <a:r>
              <a:rPr lang="en-IN" dirty="0"/>
              <a:t>RFM Output Table Head</a:t>
            </a:r>
          </a:p>
          <a:p>
            <a:pPr marL="285750" indent="-285750">
              <a:buFont typeface="Wingdings" panose="05000000000000000000" pitchFamily="2" charset="2"/>
              <a:buChar char="§"/>
            </a:pPr>
            <a:r>
              <a:rPr lang="en-US" dirty="0" smtClean="0"/>
              <a:t>Inferences </a:t>
            </a:r>
            <a:r>
              <a:rPr lang="en-US" dirty="0"/>
              <a:t>from RFM Analysis and identified </a:t>
            </a:r>
            <a:r>
              <a:rPr lang="en-US" dirty="0" smtClean="0"/>
              <a:t>segments</a:t>
            </a:r>
          </a:p>
          <a:p>
            <a:pPr marL="742950" lvl="1" indent="-285750">
              <a:buFont typeface="Wingdings" panose="05000000000000000000" pitchFamily="2" charset="2"/>
              <a:buChar char="§"/>
            </a:pPr>
            <a:r>
              <a:rPr lang="en-US" dirty="0" smtClean="0"/>
              <a:t>Top 5 Best Customers</a:t>
            </a:r>
          </a:p>
          <a:p>
            <a:pPr marL="742950" lvl="1" indent="-285750">
              <a:buFont typeface="Wingdings" panose="05000000000000000000" pitchFamily="2" charset="2"/>
              <a:buChar char="§"/>
            </a:pPr>
            <a:r>
              <a:rPr lang="en-US" dirty="0" smtClean="0"/>
              <a:t>Top 5 Loyal Customers</a:t>
            </a:r>
          </a:p>
          <a:p>
            <a:pPr marL="742950" lvl="1" indent="-285750">
              <a:buFont typeface="Wingdings" panose="05000000000000000000" pitchFamily="2" charset="2"/>
              <a:buChar char="§"/>
            </a:pPr>
            <a:r>
              <a:rPr lang="en-US" dirty="0" smtClean="0"/>
              <a:t>Customers on the Verge of Churning</a:t>
            </a:r>
          </a:p>
          <a:p>
            <a:pPr marL="742950" lvl="1" indent="-285750">
              <a:buFont typeface="Wingdings" panose="05000000000000000000" pitchFamily="2" charset="2"/>
              <a:buChar char="§"/>
            </a:pPr>
            <a:r>
              <a:rPr lang="en-US" dirty="0" smtClean="0"/>
              <a:t>Lost Inactive Customers</a:t>
            </a:r>
          </a:p>
          <a:p>
            <a:pPr marL="742950" lvl="1" indent="-285750">
              <a:buFont typeface="Wingdings" panose="05000000000000000000" pitchFamily="2" charset="2"/>
              <a:buChar char="§"/>
            </a:pPr>
            <a:r>
              <a:rPr lang="en-US" dirty="0" smtClean="0"/>
              <a:t>New Customers</a:t>
            </a:r>
          </a:p>
          <a:p>
            <a:pPr marL="742950" lvl="1"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400977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pic>
        <p:nvPicPr>
          <p:cNvPr id="3" name="Picture 2"/>
          <p:cNvPicPr>
            <a:picLocks noChangeAspect="1"/>
          </p:cNvPicPr>
          <p:nvPr/>
        </p:nvPicPr>
        <p:blipFill rotWithShape="1">
          <a:blip r:embed="rId2"/>
          <a:srcRect l="28348" t="20982" r="34907" b="14196"/>
          <a:stretch/>
        </p:blipFill>
        <p:spPr>
          <a:xfrm>
            <a:off x="914399" y="940525"/>
            <a:ext cx="5656217" cy="5609854"/>
          </a:xfrm>
          <a:prstGeom prst="rect">
            <a:avLst/>
          </a:prstGeom>
        </p:spPr>
      </p:pic>
      <p:sp>
        <p:nvSpPr>
          <p:cNvPr id="5" name="TextBox 4"/>
          <p:cNvSpPr txBox="1"/>
          <p:nvPr/>
        </p:nvSpPr>
        <p:spPr>
          <a:xfrm>
            <a:off x="6570615" y="2268124"/>
            <a:ext cx="4820195" cy="1200329"/>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The variable Sale and Unit Price have a Strong positive correlation.</a:t>
            </a:r>
          </a:p>
          <a:p>
            <a:pPr marL="285750" indent="-285750">
              <a:buFont typeface="Arial" panose="020B0604020202020204" pitchFamily="34" charset="0"/>
              <a:buChar char="•"/>
            </a:pPr>
            <a:r>
              <a:rPr lang="en-IN" dirty="0" smtClean="0">
                <a:latin typeface="Calibri" panose="020F0502020204030204" pitchFamily="34" charset="0"/>
              </a:rPr>
              <a:t>The Trend line shows an increasing trend for Sales as the Unit Price increases.</a:t>
            </a:r>
          </a:p>
        </p:txBody>
      </p:sp>
      <p:sp>
        <p:nvSpPr>
          <p:cNvPr id="6" name="TextBox 5"/>
          <p:cNvSpPr txBox="1"/>
          <p:nvPr/>
        </p:nvSpPr>
        <p:spPr>
          <a:xfrm>
            <a:off x="6802583" y="1711674"/>
            <a:ext cx="1385454" cy="366508"/>
          </a:xfrm>
          <a:prstGeom prst="rect">
            <a:avLst/>
          </a:prstGeom>
          <a:noFill/>
        </p:spPr>
        <p:txBody>
          <a:bodyPr wrap="square" rtlCol="0">
            <a:spAutoFit/>
          </a:bodyPr>
          <a:lstStyle/>
          <a:p>
            <a:r>
              <a:rPr lang="en-IN" smtClean="0"/>
              <a:t>INFERENCE</a:t>
            </a:r>
            <a:endParaRPr lang="en-IN"/>
          </a:p>
        </p:txBody>
      </p:sp>
    </p:spTree>
    <p:extLst>
      <p:ext uri="{BB962C8B-B14F-4D97-AF65-F5344CB8AC3E}">
        <p14:creationId xmlns:p14="http://schemas.microsoft.com/office/powerpoint/2010/main" val="3996184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sp>
        <p:nvSpPr>
          <p:cNvPr id="5" name="TextBox 4"/>
          <p:cNvSpPr txBox="1"/>
          <p:nvPr/>
        </p:nvSpPr>
        <p:spPr>
          <a:xfrm>
            <a:off x="6570615" y="2268124"/>
            <a:ext cx="4820195" cy="1754326"/>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The variable Sale and Recency have  no  correlation.</a:t>
            </a:r>
          </a:p>
          <a:p>
            <a:pPr marL="285750" indent="-285750">
              <a:buFont typeface="Arial" panose="020B0604020202020204" pitchFamily="34" charset="0"/>
              <a:buChar char="•"/>
            </a:pPr>
            <a:r>
              <a:rPr lang="en-IN" dirty="0" smtClean="0">
                <a:latin typeface="Calibri" panose="020F0502020204030204" pitchFamily="34" charset="0"/>
              </a:rPr>
              <a:t>Cloud like pattern can be observed for correlation.</a:t>
            </a:r>
          </a:p>
          <a:p>
            <a:pPr marL="285750" indent="-285750">
              <a:buFont typeface="Arial" panose="020B0604020202020204" pitchFamily="34" charset="0"/>
              <a:buChar char="•"/>
            </a:pPr>
            <a:r>
              <a:rPr lang="en-IN" dirty="0" smtClean="0">
                <a:latin typeface="Calibri" panose="020F0502020204030204" pitchFamily="34" charset="0"/>
              </a:rPr>
              <a:t>The Trend line shows an decreasing trend for Sales.</a:t>
            </a:r>
          </a:p>
        </p:txBody>
      </p:sp>
      <p:pic>
        <p:nvPicPr>
          <p:cNvPr id="6" name="Picture 5"/>
          <p:cNvPicPr>
            <a:picLocks noChangeAspect="1"/>
          </p:cNvPicPr>
          <p:nvPr/>
        </p:nvPicPr>
        <p:blipFill rotWithShape="1">
          <a:blip r:embed="rId2"/>
          <a:srcRect l="27947" t="20803" r="36813" b="14553"/>
          <a:stretch/>
        </p:blipFill>
        <p:spPr>
          <a:xfrm>
            <a:off x="444137" y="992777"/>
            <a:ext cx="5473337" cy="5421306"/>
          </a:xfrm>
          <a:prstGeom prst="rect">
            <a:avLst/>
          </a:prstGeom>
        </p:spPr>
      </p:pic>
      <p:sp>
        <p:nvSpPr>
          <p:cNvPr id="7" name="TextBox 6"/>
          <p:cNvSpPr txBox="1"/>
          <p:nvPr/>
        </p:nvSpPr>
        <p:spPr>
          <a:xfrm>
            <a:off x="6816438" y="1697819"/>
            <a:ext cx="1385454" cy="366508"/>
          </a:xfrm>
          <a:prstGeom prst="rect">
            <a:avLst/>
          </a:prstGeom>
          <a:noFill/>
        </p:spPr>
        <p:txBody>
          <a:bodyPr wrap="square" rtlCol="0">
            <a:spAutoFit/>
          </a:bodyPr>
          <a:lstStyle/>
          <a:p>
            <a:r>
              <a:rPr lang="en-IN" smtClean="0"/>
              <a:t>INFERENCE</a:t>
            </a:r>
            <a:endParaRPr lang="en-IN"/>
          </a:p>
        </p:txBody>
      </p:sp>
    </p:spTree>
    <p:extLst>
      <p:ext uri="{BB962C8B-B14F-4D97-AF65-F5344CB8AC3E}">
        <p14:creationId xmlns:p14="http://schemas.microsoft.com/office/powerpoint/2010/main" val="20694698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sp>
        <p:nvSpPr>
          <p:cNvPr id="5" name="TextBox 4"/>
          <p:cNvSpPr txBox="1"/>
          <p:nvPr/>
        </p:nvSpPr>
        <p:spPr>
          <a:xfrm>
            <a:off x="6570615" y="2268124"/>
            <a:ext cx="4820195" cy="1200329"/>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The variable Sale and Quantity Ordered have  Moderate positive correlation.</a:t>
            </a:r>
          </a:p>
          <a:p>
            <a:pPr marL="285750" indent="-285750">
              <a:buFont typeface="Arial" panose="020B0604020202020204" pitchFamily="34" charset="0"/>
              <a:buChar char="•"/>
            </a:pPr>
            <a:r>
              <a:rPr lang="en-IN" dirty="0" smtClean="0">
                <a:latin typeface="Calibri" panose="020F0502020204030204" pitchFamily="34" charset="0"/>
              </a:rPr>
              <a:t>The Trend line shows an increasing trend for Sales as the quantity of orders increases.</a:t>
            </a:r>
          </a:p>
        </p:txBody>
      </p:sp>
      <p:pic>
        <p:nvPicPr>
          <p:cNvPr id="3" name="Picture 2"/>
          <p:cNvPicPr>
            <a:picLocks noChangeAspect="1"/>
          </p:cNvPicPr>
          <p:nvPr/>
        </p:nvPicPr>
        <p:blipFill rotWithShape="1">
          <a:blip r:embed="rId2"/>
          <a:srcRect l="28046" t="20626" r="37015" b="15124"/>
          <a:stretch/>
        </p:blipFill>
        <p:spPr>
          <a:xfrm>
            <a:off x="470264" y="862904"/>
            <a:ext cx="5460274" cy="5645472"/>
          </a:xfrm>
          <a:prstGeom prst="rect">
            <a:avLst/>
          </a:prstGeom>
        </p:spPr>
      </p:pic>
      <p:sp>
        <p:nvSpPr>
          <p:cNvPr id="6" name="TextBox 5"/>
          <p:cNvSpPr txBox="1"/>
          <p:nvPr/>
        </p:nvSpPr>
        <p:spPr>
          <a:xfrm>
            <a:off x="6747165" y="1670110"/>
            <a:ext cx="1385454" cy="366508"/>
          </a:xfrm>
          <a:prstGeom prst="rect">
            <a:avLst/>
          </a:prstGeom>
          <a:noFill/>
        </p:spPr>
        <p:txBody>
          <a:bodyPr wrap="square" rtlCol="0">
            <a:spAutoFit/>
          </a:bodyPr>
          <a:lstStyle/>
          <a:p>
            <a:r>
              <a:rPr lang="en-IN" smtClean="0"/>
              <a:t>INFERENCE</a:t>
            </a:r>
            <a:endParaRPr lang="en-IN"/>
          </a:p>
        </p:txBody>
      </p:sp>
    </p:spTree>
    <p:extLst>
      <p:ext uri="{BB962C8B-B14F-4D97-AF65-F5344CB8AC3E}">
        <p14:creationId xmlns:p14="http://schemas.microsoft.com/office/powerpoint/2010/main" val="16764395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sp>
        <p:nvSpPr>
          <p:cNvPr id="5" name="TextBox 4"/>
          <p:cNvSpPr txBox="1"/>
          <p:nvPr/>
        </p:nvSpPr>
        <p:spPr>
          <a:xfrm>
            <a:off x="6515197" y="2581368"/>
            <a:ext cx="4820195" cy="1200329"/>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The variable Sale and MSRP have  Moderate positive correlation.</a:t>
            </a:r>
          </a:p>
          <a:p>
            <a:pPr marL="285750" indent="-285750">
              <a:buFont typeface="Arial" panose="020B0604020202020204" pitchFamily="34" charset="0"/>
              <a:buChar char="•"/>
            </a:pPr>
            <a:r>
              <a:rPr lang="en-IN" dirty="0" smtClean="0">
                <a:latin typeface="Calibri" panose="020F0502020204030204" pitchFamily="34" charset="0"/>
              </a:rPr>
              <a:t>The Trend line shows an increasing trend for Sales as the MSRP increases.</a:t>
            </a:r>
          </a:p>
        </p:txBody>
      </p:sp>
      <p:pic>
        <p:nvPicPr>
          <p:cNvPr id="6" name="Picture 5"/>
          <p:cNvPicPr>
            <a:picLocks noChangeAspect="1"/>
          </p:cNvPicPr>
          <p:nvPr/>
        </p:nvPicPr>
        <p:blipFill rotWithShape="1">
          <a:blip r:embed="rId2"/>
          <a:srcRect l="28046" t="21696" r="38421" b="15160"/>
          <a:stretch/>
        </p:blipFill>
        <p:spPr>
          <a:xfrm>
            <a:off x="444138" y="953589"/>
            <a:ext cx="5342708" cy="5656217"/>
          </a:xfrm>
          <a:prstGeom prst="rect">
            <a:avLst/>
          </a:prstGeom>
        </p:spPr>
      </p:pic>
      <p:sp>
        <p:nvSpPr>
          <p:cNvPr id="7" name="TextBox 6"/>
          <p:cNvSpPr txBox="1"/>
          <p:nvPr/>
        </p:nvSpPr>
        <p:spPr>
          <a:xfrm>
            <a:off x="6664039" y="1919491"/>
            <a:ext cx="1565562" cy="400110"/>
          </a:xfrm>
          <a:prstGeom prst="rect">
            <a:avLst/>
          </a:prstGeom>
          <a:noFill/>
        </p:spPr>
        <p:txBody>
          <a:bodyPr wrap="square" rtlCol="0">
            <a:spAutoFit/>
          </a:bodyPr>
          <a:lstStyle/>
          <a:p>
            <a:r>
              <a:rPr lang="en-IN" sz="2000" dirty="0" smtClean="0"/>
              <a:t>INFERENCE</a:t>
            </a:r>
            <a:endParaRPr lang="en-IN" sz="2000" dirty="0"/>
          </a:p>
        </p:txBody>
      </p:sp>
    </p:spTree>
    <p:extLst>
      <p:ext uri="{BB962C8B-B14F-4D97-AF65-F5344CB8AC3E}">
        <p14:creationId xmlns:p14="http://schemas.microsoft.com/office/powerpoint/2010/main" val="38245228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sp>
        <p:nvSpPr>
          <p:cNvPr id="5" name="TextBox 4"/>
          <p:cNvSpPr txBox="1"/>
          <p:nvPr/>
        </p:nvSpPr>
        <p:spPr>
          <a:xfrm>
            <a:off x="971400" y="5219539"/>
            <a:ext cx="8673737"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The Product Line Classic Cars has garnered the maximum sales followed by Vintage Cars.</a:t>
            </a:r>
          </a:p>
          <a:p>
            <a:pPr marL="285750" indent="-285750">
              <a:buFont typeface="Arial" panose="020B0604020202020204" pitchFamily="34" charset="0"/>
              <a:buChar char="•"/>
            </a:pPr>
            <a:r>
              <a:rPr lang="en-IN" dirty="0" smtClean="0">
                <a:latin typeface="Calibri" panose="020F0502020204030204" pitchFamily="34" charset="0"/>
              </a:rPr>
              <a:t>While Trucks-Buses and Motorcycles has done moderate sales</a:t>
            </a:r>
          </a:p>
          <a:p>
            <a:pPr marL="285750" indent="-285750">
              <a:buFont typeface="Arial" panose="020B0604020202020204" pitchFamily="34" charset="0"/>
              <a:buChar char="•"/>
            </a:pPr>
            <a:r>
              <a:rPr lang="en-IN" dirty="0" smtClean="0">
                <a:latin typeface="Calibri" panose="020F0502020204030204" pitchFamily="34" charset="0"/>
              </a:rPr>
              <a:t>Planes, Ships and Trains have made low sales</a:t>
            </a:r>
          </a:p>
        </p:txBody>
      </p:sp>
      <p:pic>
        <p:nvPicPr>
          <p:cNvPr id="3" name="Picture 2"/>
          <p:cNvPicPr>
            <a:picLocks noChangeAspect="1"/>
          </p:cNvPicPr>
          <p:nvPr/>
        </p:nvPicPr>
        <p:blipFill rotWithShape="1">
          <a:blip r:embed="rId2"/>
          <a:srcRect l="28147" t="21339" r="15329" b="46696"/>
          <a:stretch/>
        </p:blipFill>
        <p:spPr>
          <a:xfrm>
            <a:off x="494051" y="1326141"/>
            <a:ext cx="10530999" cy="3089103"/>
          </a:xfrm>
          <a:prstGeom prst="rect">
            <a:avLst/>
          </a:prstGeom>
        </p:spPr>
      </p:pic>
      <p:sp>
        <p:nvSpPr>
          <p:cNvPr id="6" name="TextBox 5"/>
          <p:cNvSpPr txBox="1"/>
          <p:nvPr/>
        </p:nvSpPr>
        <p:spPr>
          <a:xfrm>
            <a:off x="1070362" y="4644105"/>
            <a:ext cx="1385454" cy="366508"/>
          </a:xfrm>
          <a:prstGeom prst="rect">
            <a:avLst/>
          </a:prstGeom>
          <a:noFill/>
        </p:spPr>
        <p:txBody>
          <a:bodyPr wrap="square" rtlCol="0">
            <a:spAutoFit/>
          </a:bodyPr>
          <a:lstStyle/>
          <a:p>
            <a:r>
              <a:rPr lang="en-IN" smtClean="0"/>
              <a:t>INFERENCE</a:t>
            </a:r>
            <a:endParaRPr lang="en-IN"/>
          </a:p>
        </p:txBody>
      </p:sp>
    </p:spTree>
    <p:extLst>
      <p:ext uri="{BB962C8B-B14F-4D97-AF65-F5344CB8AC3E}">
        <p14:creationId xmlns:p14="http://schemas.microsoft.com/office/powerpoint/2010/main" val="3131141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sp>
        <p:nvSpPr>
          <p:cNvPr id="5" name="TextBox 4"/>
          <p:cNvSpPr txBox="1"/>
          <p:nvPr/>
        </p:nvSpPr>
        <p:spPr>
          <a:xfrm>
            <a:off x="836021" y="5808158"/>
            <a:ext cx="8673737"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USA has highest sales followed by Spain and France</a:t>
            </a:r>
          </a:p>
          <a:p>
            <a:pPr marL="285750" indent="-285750">
              <a:buFont typeface="Arial" panose="020B0604020202020204" pitchFamily="34" charset="0"/>
              <a:buChar char="•"/>
            </a:pPr>
            <a:r>
              <a:rPr lang="en-IN" dirty="0" smtClean="0">
                <a:latin typeface="Calibri" panose="020F0502020204030204" pitchFamily="34" charset="0"/>
              </a:rPr>
              <a:t>Ireland has the least sales followed by Philippines and Belgium</a:t>
            </a:r>
          </a:p>
        </p:txBody>
      </p:sp>
      <p:pic>
        <p:nvPicPr>
          <p:cNvPr id="4" name="Picture 3"/>
          <p:cNvPicPr>
            <a:picLocks noChangeAspect="1"/>
          </p:cNvPicPr>
          <p:nvPr/>
        </p:nvPicPr>
        <p:blipFill rotWithShape="1">
          <a:blip r:embed="rId2"/>
          <a:srcRect l="28047" t="21161" r="3181" b="15447"/>
          <a:stretch/>
        </p:blipFill>
        <p:spPr>
          <a:xfrm>
            <a:off x="372289" y="880147"/>
            <a:ext cx="10678888" cy="4928011"/>
          </a:xfrm>
          <a:prstGeom prst="rect">
            <a:avLst/>
          </a:prstGeom>
        </p:spPr>
      </p:pic>
    </p:spTree>
    <p:extLst>
      <p:ext uri="{BB962C8B-B14F-4D97-AF65-F5344CB8AC3E}">
        <p14:creationId xmlns:p14="http://schemas.microsoft.com/office/powerpoint/2010/main" val="31006383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sp>
        <p:nvSpPr>
          <p:cNvPr id="5" name="TextBox 4"/>
          <p:cNvSpPr txBox="1"/>
          <p:nvPr/>
        </p:nvSpPr>
        <p:spPr>
          <a:xfrm>
            <a:off x="6570615" y="2600634"/>
            <a:ext cx="4820195" cy="2308324"/>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rPr>
              <a:t>The variable Deal size  has 3 different types of </a:t>
            </a:r>
            <a:r>
              <a:rPr lang="en-IN" dirty="0" smtClean="0">
                <a:latin typeface="Calibri" panose="020F0502020204030204" pitchFamily="34" charset="0"/>
              </a:rPr>
              <a:t>sizes.</a:t>
            </a:r>
          </a:p>
          <a:p>
            <a:pPr marL="285750" indent="-285750">
              <a:buFont typeface="Arial" panose="020B0604020202020204" pitchFamily="34" charset="0"/>
              <a:buChar char="•"/>
            </a:pPr>
            <a:r>
              <a:rPr lang="en-IN" dirty="0" smtClean="0">
                <a:latin typeface="Calibri" panose="020F0502020204030204" pitchFamily="34" charset="0"/>
              </a:rPr>
              <a:t>About 60% Sales have been made through  ‘Medium’ deal size.</a:t>
            </a:r>
          </a:p>
          <a:p>
            <a:pPr marL="285750" indent="-285750">
              <a:buFont typeface="Arial" panose="020B0604020202020204" pitchFamily="34" charset="0"/>
              <a:buChar char="•"/>
            </a:pPr>
            <a:r>
              <a:rPr lang="en-IN" dirty="0" smtClean="0">
                <a:latin typeface="Calibri" panose="020F0502020204030204" pitchFamily="34" charset="0"/>
              </a:rPr>
              <a:t>‘Small’ Deal size amount to about  little more than 26% of Total Sales.</a:t>
            </a:r>
            <a:endParaRPr lang="en-IN" dirty="0">
              <a:latin typeface="Calibri" panose="020F0502020204030204" pitchFamily="34" charset="0"/>
            </a:endParaRPr>
          </a:p>
          <a:p>
            <a:pPr marL="285750" indent="-285750">
              <a:buFont typeface="Arial" panose="020B0604020202020204" pitchFamily="34" charset="0"/>
              <a:buChar char="•"/>
            </a:pPr>
            <a:r>
              <a:rPr lang="en-IN" dirty="0">
                <a:latin typeface="Calibri" panose="020F0502020204030204" pitchFamily="34" charset="0"/>
              </a:rPr>
              <a:t>‘Large’ being the least preferred deal </a:t>
            </a:r>
            <a:r>
              <a:rPr lang="en-IN" dirty="0" smtClean="0">
                <a:latin typeface="Calibri" panose="020F0502020204030204" pitchFamily="34" charset="0"/>
              </a:rPr>
              <a:t>size with close to 13%  of total Sales .</a:t>
            </a:r>
            <a:endParaRPr lang="en-IN" dirty="0">
              <a:latin typeface="Calibri" panose="020F0502020204030204" pitchFamily="34" charset="0"/>
            </a:endParaRPr>
          </a:p>
        </p:txBody>
      </p:sp>
      <p:pic>
        <p:nvPicPr>
          <p:cNvPr id="3" name="Picture 2"/>
          <p:cNvPicPr>
            <a:picLocks noChangeAspect="1"/>
          </p:cNvPicPr>
          <p:nvPr/>
        </p:nvPicPr>
        <p:blipFill rotWithShape="1">
          <a:blip r:embed="rId2"/>
          <a:srcRect l="46218" t="36517" r="32297" b="24912"/>
          <a:stretch/>
        </p:blipFill>
        <p:spPr>
          <a:xfrm>
            <a:off x="1567542" y="1828799"/>
            <a:ext cx="4206241" cy="4245552"/>
          </a:xfrm>
          <a:prstGeom prst="rect">
            <a:avLst/>
          </a:prstGeom>
        </p:spPr>
      </p:pic>
      <p:pic>
        <p:nvPicPr>
          <p:cNvPr id="4" name="Picture 3"/>
          <p:cNvPicPr>
            <a:picLocks noChangeAspect="1"/>
          </p:cNvPicPr>
          <p:nvPr/>
        </p:nvPicPr>
        <p:blipFill rotWithShape="1">
          <a:blip r:embed="rId2"/>
          <a:srcRect l="27645" t="20090" r="57094" b="73660"/>
          <a:stretch/>
        </p:blipFill>
        <p:spPr>
          <a:xfrm>
            <a:off x="418010" y="1169125"/>
            <a:ext cx="2552851" cy="587829"/>
          </a:xfrm>
          <a:prstGeom prst="rect">
            <a:avLst/>
          </a:prstGeom>
        </p:spPr>
      </p:pic>
      <p:sp>
        <p:nvSpPr>
          <p:cNvPr id="6" name="TextBox 5"/>
          <p:cNvSpPr txBox="1"/>
          <p:nvPr/>
        </p:nvSpPr>
        <p:spPr>
          <a:xfrm>
            <a:off x="6788728" y="2085747"/>
            <a:ext cx="1385454" cy="366508"/>
          </a:xfrm>
          <a:prstGeom prst="rect">
            <a:avLst/>
          </a:prstGeom>
          <a:noFill/>
        </p:spPr>
        <p:txBody>
          <a:bodyPr wrap="square" rtlCol="0">
            <a:spAutoFit/>
          </a:bodyPr>
          <a:lstStyle/>
          <a:p>
            <a:r>
              <a:rPr lang="en-IN" smtClean="0"/>
              <a:t>INFERENCE</a:t>
            </a:r>
            <a:endParaRPr lang="en-IN"/>
          </a:p>
        </p:txBody>
      </p:sp>
    </p:spTree>
    <p:extLst>
      <p:ext uri="{BB962C8B-B14F-4D97-AF65-F5344CB8AC3E}">
        <p14:creationId xmlns:p14="http://schemas.microsoft.com/office/powerpoint/2010/main" val="3285484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pic>
        <p:nvPicPr>
          <p:cNvPr id="8" name="Picture 7"/>
          <p:cNvPicPr>
            <a:picLocks noChangeAspect="1"/>
          </p:cNvPicPr>
          <p:nvPr/>
        </p:nvPicPr>
        <p:blipFill rotWithShape="1">
          <a:blip r:embed="rId2"/>
          <a:srcRect l="28047" t="20803" r="4286" b="14374"/>
          <a:stretch/>
        </p:blipFill>
        <p:spPr>
          <a:xfrm>
            <a:off x="535573" y="1097280"/>
            <a:ext cx="11224317" cy="5277394"/>
          </a:xfrm>
          <a:prstGeom prst="rect">
            <a:avLst/>
          </a:prstGeom>
        </p:spPr>
      </p:pic>
    </p:spTree>
    <p:extLst>
      <p:ext uri="{BB962C8B-B14F-4D97-AF65-F5344CB8AC3E}">
        <p14:creationId xmlns:p14="http://schemas.microsoft.com/office/powerpoint/2010/main" val="3891921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7242" t="20982" r="1114" b="39196"/>
          <a:stretch/>
        </p:blipFill>
        <p:spPr>
          <a:xfrm>
            <a:off x="383859" y="1254034"/>
            <a:ext cx="11248437" cy="5133703"/>
          </a:xfrm>
          <a:prstGeom prst="rect">
            <a:avLst/>
          </a:prstGeom>
        </p:spPr>
      </p:pic>
      <p:sp>
        <p:nvSpPr>
          <p:cNvPr id="4" name="Title 1"/>
          <p:cNvSpPr txBox="1">
            <a:spLocks/>
          </p:cNvSpPr>
          <p:nvPr/>
        </p:nvSpPr>
        <p:spPr>
          <a:xfrm>
            <a:off x="292419" y="382769"/>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spTree>
    <p:extLst>
      <p:ext uri="{BB962C8B-B14F-4D97-AF65-F5344CB8AC3E}">
        <p14:creationId xmlns:p14="http://schemas.microsoft.com/office/powerpoint/2010/main" val="21588093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2419" y="382769"/>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pic>
        <p:nvPicPr>
          <p:cNvPr id="5" name="Picture 4"/>
          <p:cNvPicPr>
            <a:picLocks noChangeAspect="1"/>
          </p:cNvPicPr>
          <p:nvPr/>
        </p:nvPicPr>
        <p:blipFill rotWithShape="1">
          <a:blip r:embed="rId2"/>
          <a:srcRect l="27143" t="21339" r="1173" b="39018"/>
          <a:stretch/>
        </p:blipFill>
        <p:spPr>
          <a:xfrm>
            <a:off x="422121" y="1254034"/>
            <a:ext cx="11425891" cy="4937760"/>
          </a:xfrm>
          <a:prstGeom prst="rect">
            <a:avLst/>
          </a:prstGeom>
        </p:spPr>
      </p:pic>
    </p:spTree>
    <p:extLst>
      <p:ext uri="{BB962C8B-B14F-4D97-AF65-F5344CB8AC3E}">
        <p14:creationId xmlns:p14="http://schemas.microsoft.com/office/powerpoint/2010/main" val="31481452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Executive SUMMARY</a:t>
            </a:r>
            <a:endParaRPr lang="en-IN" dirty="0"/>
          </a:p>
        </p:txBody>
      </p:sp>
      <p:sp>
        <p:nvSpPr>
          <p:cNvPr id="3" name="Content Placeholder 2"/>
          <p:cNvSpPr>
            <a:spLocks noGrp="1"/>
          </p:cNvSpPr>
          <p:nvPr>
            <p:ph idx="1"/>
          </p:nvPr>
        </p:nvSpPr>
        <p:spPr/>
        <p:txBody>
          <a:bodyPr/>
          <a:lstStyle/>
          <a:p>
            <a:r>
              <a:rPr lang="en-IN" dirty="0">
                <a:solidFill>
                  <a:schemeClr val="tx1"/>
                </a:solidFill>
              </a:rPr>
              <a:t>This project aims to find the underlying buying patterns of the customers of an automobile part manufacturer based on the past 3 years of the Company's transaction data and hence recommend customized marketing strategies for different segments of customers.</a:t>
            </a:r>
          </a:p>
        </p:txBody>
      </p:sp>
    </p:spTree>
    <p:extLst>
      <p:ext uri="{BB962C8B-B14F-4D97-AF65-F5344CB8AC3E}">
        <p14:creationId xmlns:p14="http://schemas.microsoft.com/office/powerpoint/2010/main" val="54104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2419" y="382769"/>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pic>
        <p:nvPicPr>
          <p:cNvPr id="2" name="Picture 1"/>
          <p:cNvPicPr>
            <a:picLocks noChangeAspect="1"/>
          </p:cNvPicPr>
          <p:nvPr/>
        </p:nvPicPr>
        <p:blipFill rotWithShape="1">
          <a:blip r:embed="rId2"/>
          <a:srcRect l="27042" t="20625" r="2880" b="13839"/>
          <a:stretch/>
        </p:blipFill>
        <p:spPr>
          <a:xfrm>
            <a:off x="404948" y="1045027"/>
            <a:ext cx="10371909" cy="5453425"/>
          </a:xfrm>
          <a:prstGeom prst="rect">
            <a:avLst/>
          </a:prstGeom>
        </p:spPr>
      </p:pic>
    </p:spTree>
    <p:extLst>
      <p:ext uri="{BB962C8B-B14F-4D97-AF65-F5344CB8AC3E}">
        <p14:creationId xmlns:p14="http://schemas.microsoft.com/office/powerpoint/2010/main" val="31435485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2419" y="382769"/>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pic>
        <p:nvPicPr>
          <p:cNvPr id="3" name="Picture 2"/>
          <p:cNvPicPr>
            <a:picLocks noChangeAspect="1"/>
          </p:cNvPicPr>
          <p:nvPr/>
        </p:nvPicPr>
        <p:blipFill rotWithShape="1">
          <a:blip r:embed="rId2"/>
          <a:srcRect l="27143" t="20803" r="13121" b="16696"/>
          <a:stretch/>
        </p:blipFill>
        <p:spPr>
          <a:xfrm>
            <a:off x="521019" y="1254034"/>
            <a:ext cx="8164286" cy="4802522"/>
          </a:xfrm>
          <a:prstGeom prst="rect">
            <a:avLst/>
          </a:prstGeom>
        </p:spPr>
      </p:pic>
      <p:pic>
        <p:nvPicPr>
          <p:cNvPr id="6" name="Picture 5"/>
          <p:cNvPicPr>
            <a:picLocks noChangeAspect="1"/>
          </p:cNvPicPr>
          <p:nvPr/>
        </p:nvPicPr>
        <p:blipFill rotWithShape="1">
          <a:blip r:embed="rId3"/>
          <a:srcRect l="78144" t="20089" r="772" b="70804"/>
          <a:stretch/>
        </p:blipFill>
        <p:spPr>
          <a:xfrm>
            <a:off x="5942105" y="2989089"/>
            <a:ext cx="2743200" cy="666206"/>
          </a:xfrm>
          <a:prstGeom prst="rect">
            <a:avLst/>
          </a:prstGeom>
        </p:spPr>
      </p:pic>
      <p:sp>
        <p:nvSpPr>
          <p:cNvPr id="7" name="TextBox 6"/>
          <p:cNvSpPr txBox="1"/>
          <p:nvPr/>
        </p:nvSpPr>
        <p:spPr>
          <a:xfrm>
            <a:off x="9170126" y="1789610"/>
            <a:ext cx="1933304" cy="2862322"/>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Almost close to 70% of total sales have come through 3 product line namely</a:t>
            </a:r>
          </a:p>
          <a:p>
            <a:pPr marL="285750" indent="-285750">
              <a:buFont typeface="Wingdings" panose="05000000000000000000" pitchFamily="2" charset="2"/>
              <a:buChar char="Ø"/>
            </a:pPr>
            <a:r>
              <a:rPr lang="en-IN" dirty="0" smtClean="0">
                <a:latin typeface="Calibri" panose="020F0502020204030204" pitchFamily="34" charset="0"/>
              </a:rPr>
              <a:t>‘Classic Cars',</a:t>
            </a:r>
          </a:p>
          <a:p>
            <a:pPr marL="285750" indent="-285750">
              <a:buFont typeface="Wingdings" panose="05000000000000000000" pitchFamily="2" charset="2"/>
              <a:buChar char="Ø"/>
            </a:pPr>
            <a:r>
              <a:rPr lang="en-IN" dirty="0" smtClean="0">
                <a:latin typeface="Calibri" panose="020F0502020204030204" pitchFamily="34" charset="0"/>
              </a:rPr>
              <a:t>'Vintage Cars',</a:t>
            </a:r>
          </a:p>
          <a:p>
            <a:pPr marL="285750" indent="-285750">
              <a:buFont typeface="Wingdings" panose="05000000000000000000" pitchFamily="2" charset="2"/>
              <a:buChar char="Ø"/>
            </a:pPr>
            <a:r>
              <a:rPr lang="en-IN" dirty="0" smtClean="0">
                <a:latin typeface="Calibri" panose="020F0502020204030204" pitchFamily="34" charset="0"/>
              </a:rPr>
              <a:t>'Trucks and Buses’</a:t>
            </a:r>
            <a:endParaRPr lang="en-IN" dirty="0">
              <a:latin typeface="Calibri" panose="020F0502020204030204" pitchFamily="34" charset="0"/>
            </a:endParaRPr>
          </a:p>
        </p:txBody>
      </p:sp>
      <p:sp>
        <p:nvSpPr>
          <p:cNvPr id="8" name="TextBox 7"/>
          <p:cNvSpPr txBox="1"/>
          <p:nvPr/>
        </p:nvSpPr>
        <p:spPr>
          <a:xfrm>
            <a:off x="9170126" y="1423102"/>
            <a:ext cx="1385454" cy="366508"/>
          </a:xfrm>
          <a:prstGeom prst="rect">
            <a:avLst/>
          </a:prstGeom>
          <a:noFill/>
        </p:spPr>
        <p:txBody>
          <a:bodyPr wrap="square" rtlCol="0">
            <a:spAutoFit/>
          </a:bodyPr>
          <a:lstStyle/>
          <a:p>
            <a:r>
              <a:rPr lang="en-IN" smtClean="0"/>
              <a:t>INFERENCE</a:t>
            </a:r>
            <a:endParaRPr lang="en-IN"/>
          </a:p>
        </p:txBody>
      </p:sp>
    </p:spTree>
    <p:extLst>
      <p:ext uri="{BB962C8B-B14F-4D97-AF65-F5344CB8AC3E}">
        <p14:creationId xmlns:p14="http://schemas.microsoft.com/office/powerpoint/2010/main" val="38230256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87383" y="235132"/>
            <a:ext cx="4302716" cy="796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pic>
        <p:nvPicPr>
          <p:cNvPr id="5" name="Picture 4"/>
          <p:cNvPicPr>
            <a:picLocks noChangeAspect="1"/>
          </p:cNvPicPr>
          <p:nvPr/>
        </p:nvPicPr>
        <p:blipFill rotWithShape="1">
          <a:blip r:embed="rId2"/>
          <a:srcRect l="27143" t="20982" r="1645" b="16950"/>
          <a:stretch/>
        </p:blipFill>
        <p:spPr>
          <a:xfrm>
            <a:off x="287382" y="829762"/>
            <a:ext cx="10235041" cy="4857514"/>
          </a:xfrm>
          <a:prstGeom prst="rect">
            <a:avLst/>
          </a:prstGeom>
        </p:spPr>
      </p:pic>
      <p:sp>
        <p:nvSpPr>
          <p:cNvPr id="8" name="TextBox 7"/>
          <p:cNvSpPr txBox="1"/>
          <p:nvPr/>
        </p:nvSpPr>
        <p:spPr>
          <a:xfrm>
            <a:off x="627209" y="5851049"/>
            <a:ext cx="9555385"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Except for ‘Classic Cars’ all other Product lines have avg. Unit price greater than avg. </a:t>
            </a:r>
            <a:r>
              <a:rPr lang="en-IN" dirty="0"/>
              <a:t>Manufacturer's Suggested Retail </a:t>
            </a:r>
            <a:r>
              <a:rPr lang="en-IN" dirty="0" smtClean="0"/>
              <a:t>Price (MSRP)</a:t>
            </a:r>
            <a:endParaRPr lang="en-IN" dirty="0" smtClean="0">
              <a:latin typeface="Calibri" panose="020F0502020204030204" pitchFamily="34" charset="0"/>
            </a:endParaRPr>
          </a:p>
        </p:txBody>
      </p:sp>
    </p:spTree>
    <p:extLst>
      <p:ext uri="{BB962C8B-B14F-4D97-AF65-F5344CB8AC3E}">
        <p14:creationId xmlns:p14="http://schemas.microsoft.com/office/powerpoint/2010/main" val="13401843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87383" y="235132"/>
            <a:ext cx="4302716" cy="796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pic>
        <p:nvPicPr>
          <p:cNvPr id="2" name="Picture 1"/>
          <p:cNvPicPr>
            <a:picLocks noChangeAspect="1"/>
          </p:cNvPicPr>
          <p:nvPr/>
        </p:nvPicPr>
        <p:blipFill rotWithShape="1">
          <a:blip r:embed="rId2"/>
          <a:srcRect l="27378" t="19916" r="12937" b="13853"/>
          <a:stretch/>
        </p:blipFill>
        <p:spPr>
          <a:xfrm>
            <a:off x="423081" y="791571"/>
            <a:ext cx="9894626" cy="5759354"/>
          </a:xfrm>
          <a:prstGeom prst="rect">
            <a:avLst/>
          </a:prstGeom>
        </p:spPr>
      </p:pic>
    </p:spTree>
    <p:extLst>
      <p:ext uri="{BB962C8B-B14F-4D97-AF65-F5344CB8AC3E}">
        <p14:creationId xmlns:p14="http://schemas.microsoft.com/office/powerpoint/2010/main" val="1419422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87383" y="235132"/>
            <a:ext cx="4302716" cy="796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Bivariate Analysis</a:t>
            </a:r>
            <a:endParaRPr lang="en-IN" dirty="0"/>
          </a:p>
        </p:txBody>
      </p:sp>
      <p:pic>
        <p:nvPicPr>
          <p:cNvPr id="3" name="Picture 2"/>
          <p:cNvPicPr>
            <a:picLocks noChangeAspect="1"/>
          </p:cNvPicPr>
          <p:nvPr/>
        </p:nvPicPr>
        <p:blipFill rotWithShape="1">
          <a:blip r:embed="rId2"/>
          <a:srcRect l="27168" t="21408" r="12833" b="13852"/>
          <a:stretch/>
        </p:blipFill>
        <p:spPr>
          <a:xfrm>
            <a:off x="287383" y="818864"/>
            <a:ext cx="10148892" cy="5773004"/>
          </a:xfrm>
          <a:prstGeom prst="rect">
            <a:avLst/>
          </a:prstGeom>
        </p:spPr>
      </p:pic>
      <p:pic>
        <p:nvPicPr>
          <p:cNvPr id="5" name="Picture 4"/>
          <p:cNvPicPr>
            <a:picLocks noChangeAspect="1"/>
          </p:cNvPicPr>
          <p:nvPr/>
        </p:nvPicPr>
        <p:blipFill rotWithShape="1">
          <a:blip r:embed="rId2"/>
          <a:srcRect l="88006" t="20289" r="4575" b="60867"/>
          <a:stretch/>
        </p:blipFill>
        <p:spPr>
          <a:xfrm>
            <a:off x="10436275" y="1446661"/>
            <a:ext cx="1177970" cy="1682048"/>
          </a:xfrm>
          <a:prstGeom prst="rect">
            <a:avLst/>
          </a:prstGeom>
        </p:spPr>
      </p:pic>
    </p:spTree>
    <p:extLst>
      <p:ext uri="{BB962C8B-B14F-4D97-AF65-F5344CB8AC3E}">
        <p14:creationId xmlns:p14="http://schemas.microsoft.com/office/powerpoint/2010/main" val="274548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8640" y="1119116"/>
            <a:ext cx="8242662" cy="5328689"/>
          </a:xfrm>
          <a:prstGeom prst="rect">
            <a:avLst/>
          </a:prstGeom>
        </p:spPr>
      </p:pic>
      <p:sp>
        <p:nvSpPr>
          <p:cNvPr id="3" name="Title 1"/>
          <p:cNvSpPr txBox="1">
            <a:spLocks/>
          </p:cNvSpPr>
          <p:nvPr/>
        </p:nvSpPr>
        <p:spPr>
          <a:xfrm>
            <a:off x="260087" y="322282"/>
            <a:ext cx="4302716" cy="796834"/>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Multivariate Analysis-Pairplot</a:t>
            </a:r>
            <a:endParaRPr lang="en-IN" dirty="0"/>
          </a:p>
        </p:txBody>
      </p:sp>
      <p:sp>
        <p:nvSpPr>
          <p:cNvPr id="4" name="TextBox 3"/>
          <p:cNvSpPr txBox="1"/>
          <p:nvPr/>
        </p:nvSpPr>
        <p:spPr>
          <a:xfrm>
            <a:off x="8791302" y="1396207"/>
            <a:ext cx="2666407" cy="3970318"/>
          </a:xfrm>
          <a:prstGeom prst="rect">
            <a:avLst/>
          </a:prstGeom>
          <a:noFill/>
        </p:spPr>
        <p:txBody>
          <a:bodyPr wrap="square" rtlCol="0">
            <a:spAutoFit/>
          </a:bodyPr>
          <a:lstStyle/>
          <a:p>
            <a:pPr marL="285750" indent="-285750">
              <a:buFont typeface="Arial" panose="020B0604020202020204" pitchFamily="34" charset="0"/>
              <a:buChar char="•"/>
            </a:pPr>
            <a:r>
              <a:rPr lang="en-IN" dirty="0"/>
              <a:t>Here we have found the pairwise relationship of the </a:t>
            </a:r>
            <a:r>
              <a:rPr lang="en-IN" dirty="0" smtClean="0"/>
              <a:t>dataset.</a:t>
            </a:r>
          </a:p>
          <a:p>
            <a:pPr marL="285750" indent="-285750">
              <a:buFont typeface="Arial" panose="020B0604020202020204" pitchFamily="34" charset="0"/>
              <a:buChar char="•"/>
            </a:pPr>
            <a:r>
              <a:rPr lang="en-IN" dirty="0" smtClean="0"/>
              <a:t>Many variable seem to form cloud type pattern indicating no clear relationship.</a:t>
            </a:r>
          </a:p>
          <a:p>
            <a:pPr marL="285750" indent="-285750">
              <a:buFont typeface="Arial" panose="020B0604020202020204" pitchFamily="34" charset="0"/>
              <a:buChar char="•"/>
            </a:pPr>
            <a:r>
              <a:rPr lang="en-IN" dirty="0" smtClean="0"/>
              <a:t>We also have some strong positive and negative correlation amongst the variable</a:t>
            </a:r>
          </a:p>
          <a:p>
            <a:pPr marL="285750" indent="-285750">
              <a:buFont typeface="Arial" panose="020B0604020202020204" pitchFamily="34" charset="0"/>
              <a:buChar char="•"/>
            </a:pPr>
            <a:r>
              <a:rPr lang="en-IN" dirty="0" smtClean="0"/>
              <a:t>We have selected hue as deal size. </a:t>
            </a:r>
            <a:endParaRPr lang="en-IN" dirty="0"/>
          </a:p>
        </p:txBody>
      </p:sp>
      <p:sp>
        <p:nvSpPr>
          <p:cNvPr id="5" name="TextBox 4"/>
          <p:cNvSpPr txBox="1"/>
          <p:nvPr/>
        </p:nvSpPr>
        <p:spPr>
          <a:xfrm>
            <a:off x="8894619" y="1026597"/>
            <a:ext cx="1385454" cy="366508"/>
          </a:xfrm>
          <a:prstGeom prst="rect">
            <a:avLst/>
          </a:prstGeom>
          <a:noFill/>
        </p:spPr>
        <p:txBody>
          <a:bodyPr wrap="square" rtlCol="0">
            <a:spAutoFit/>
          </a:bodyPr>
          <a:lstStyle/>
          <a:p>
            <a:r>
              <a:rPr lang="en-IN" smtClean="0"/>
              <a:t>INFERENCE</a:t>
            </a:r>
            <a:endParaRPr lang="en-IN"/>
          </a:p>
        </p:txBody>
      </p:sp>
    </p:spTree>
    <p:extLst>
      <p:ext uri="{BB962C8B-B14F-4D97-AF65-F5344CB8AC3E}">
        <p14:creationId xmlns:p14="http://schemas.microsoft.com/office/powerpoint/2010/main" val="214422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9576" y="1157492"/>
            <a:ext cx="7744852" cy="4956705"/>
          </a:xfrm>
          <a:prstGeom prst="rect">
            <a:avLst/>
          </a:prstGeom>
        </p:spPr>
      </p:pic>
      <p:sp>
        <p:nvSpPr>
          <p:cNvPr id="3" name="Title 1"/>
          <p:cNvSpPr txBox="1">
            <a:spLocks/>
          </p:cNvSpPr>
          <p:nvPr/>
        </p:nvSpPr>
        <p:spPr>
          <a:xfrm>
            <a:off x="287383" y="235132"/>
            <a:ext cx="4302716" cy="79683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Correlation Heatmap</a:t>
            </a:r>
            <a:endParaRPr lang="en-IN" dirty="0"/>
          </a:p>
        </p:txBody>
      </p:sp>
      <p:sp>
        <p:nvSpPr>
          <p:cNvPr id="4" name="TextBox 3"/>
          <p:cNvSpPr txBox="1"/>
          <p:nvPr/>
        </p:nvSpPr>
        <p:spPr>
          <a:xfrm>
            <a:off x="8351259" y="1650685"/>
            <a:ext cx="3235690" cy="3970318"/>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There are some high correlation</a:t>
            </a:r>
          </a:p>
          <a:p>
            <a:pPr marL="285750" indent="-285750">
              <a:buFont typeface="Arial" panose="020B0604020202020204" pitchFamily="34" charset="0"/>
              <a:buChar char="•"/>
            </a:pPr>
            <a:r>
              <a:rPr lang="en-IN" dirty="0" smtClean="0">
                <a:latin typeface="Calibri" panose="020F0502020204030204" pitchFamily="34" charset="0"/>
              </a:rPr>
              <a:t>Sales and Unit Price=0.81</a:t>
            </a:r>
          </a:p>
          <a:p>
            <a:pPr marL="285750" indent="-285750">
              <a:buFont typeface="Arial" panose="020B0604020202020204" pitchFamily="34" charset="0"/>
              <a:buChar char="•"/>
            </a:pPr>
            <a:r>
              <a:rPr lang="en-IN" dirty="0" smtClean="0">
                <a:latin typeface="Calibri" panose="020F0502020204030204" pitchFamily="34" charset="0"/>
              </a:rPr>
              <a:t>MSRP and Unit price=0.78</a:t>
            </a:r>
          </a:p>
          <a:p>
            <a:pPr marL="285750" indent="-285750">
              <a:buFont typeface="Arial" panose="020B0604020202020204" pitchFamily="34" charset="0"/>
              <a:buChar char="•"/>
            </a:pPr>
            <a:endParaRPr lang="en-IN" dirty="0" smtClean="0">
              <a:latin typeface="Calibri" panose="020F0502020204030204" pitchFamily="34" charset="0"/>
            </a:endParaRPr>
          </a:p>
          <a:p>
            <a:pPr marL="285750" indent="-285750">
              <a:buFont typeface="Arial" panose="020B0604020202020204" pitchFamily="34" charset="0"/>
              <a:buChar char="•"/>
            </a:pPr>
            <a:r>
              <a:rPr lang="en-IN" dirty="0" smtClean="0">
                <a:latin typeface="Calibri" panose="020F0502020204030204" pitchFamily="34" charset="0"/>
              </a:rPr>
              <a:t>Other Positive Correlation </a:t>
            </a:r>
          </a:p>
          <a:p>
            <a:pPr marL="285750" indent="-285750">
              <a:buFont typeface="Arial" panose="020B0604020202020204" pitchFamily="34" charset="0"/>
              <a:buChar char="•"/>
            </a:pPr>
            <a:r>
              <a:rPr lang="en-IN" dirty="0" smtClean="0">
                <a:latin typeface="Calibri" panose="020F0502020204030204" pitchFamily="34" charset="0"/>
              </a:rPr>
              <a:t>Sales and Qty = 0.55</a:t>
            </a:r>
          </a:p>
          <a:p>
            <a:pPr marL="285750" indent="-285750">
              <a:buFont typeface="Arial" panose="020B0604020202020204" pitchFamily="34" charset="0"/>
              <a:buChar char="•"/>
            </a:pPr>
            <a:r>
              <a:rPr lang="en-IN" dirty="0" smtClean="0">
                <a:latin typeface="Calibri" panose="020F0502020204030204" pitchFamily="34" charset="0"/>
              </a:rPr>
              <a:t>MSRP and Sales = 0.63</a:t>
            </a: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r>
              <a:rPr lang="en-IN" dirty="0" smtClean="0">
                <a:latin typeface="Calibri" panose="020F0502020204030204" pitchFamily="34" charset="0"/>
              </a:rPr>
              <a:t>There are some negative correlation</a:t>
            </a:r>
          </a:p>
          <a:p>
            <a:pPr marL="285750" indent="-285750">
              <a:buFont typeface="Arial" panose="020B0604020202020204" pitchFamily="34" charset="0"/>
              <a:buChar char="•"/>
            </a:pPr>
            <a:r>
              <a:rPr lang="en-IN" dirty="0" smtClean="0">
                <a:latin typeface="Calibri" panose="020F0502020204030204" pitchFamily="34" charset="0"/>
              </a:rPr>
              <a:t>Recency and  MSRP = -0.52</a:t>
            </a:r>
          </a:p>
          <a:p>
            <a:pPr marL="285750" indent="-285750">
              <a:buFont typeface="Arial" panose="020B0604020202020204" pitchFamily="34" charset="0"/>
              <a:buChar char="•"/>
            </a:pPr>
            <a:r>
              <a:rPr lang="en-IN" dirty="0" smtClean="0">
                <a:latin typeface="Calibri" panose="020F0502020204030204" pitchFamily="34" charset="0"/>
              </a:rPr>
              <a:t>Recency and Unit Price=-0.4</a:t>
            </a:r>
          </a:p>
          <a:p>
            <a:pPr marL="285750" indent="-285750">
              <a:buFont typeface="Arial" panose="020B0604020202020204" pitchFamily="34" charset="0"/>
              <a:buChar char="•"/>
            </a:pPr>
            <a:r>
              <a:rPr lang="en-IN" dirty="0" smtClean="0">
                <a:latin typeface="Calibri" panose="020F0502020204030204" pitchFamily="34" charset="0"/>
              </a:rPr>
              <a:t>Sales and Recency = -0.33</a:t>
            </a:r>
            <a:endParaRPr lang="en-IN" dirty="0">
              <a:latin typeface="Calibri" panose="020F0502020204030204" pitchFamily="34" charset="0"/>
            </a:endParaRPr>
          </a:p>
        </p:txBody>
      </p:sp>
      <p:sp>
        <p:nvSpPr>
          <p:cNvPr id="5" name="TextBox 4"/>
          <p:cNvSpPr txBox="1"/>
          <p:nvPr/>
        </p:nvSpPr>
        <p:spPr>
          <a:xfrm>
            <a:off x="8575965" y="1157492"/>
            <a:ext cx="1385454" cy="366508"/>
          </a:xfrm>
          <a:prstGeom prst="rect">
            <a:avLst/>
          </a:prstGeom>
          <a:noFill/>
        </p:spPr>
        <p:txBody>
          <a:bodyPr wrap="square" rtlCol="0">
            <a:spAutoFit/>
          </a:bodyPr>
          <a:lstStyle/>
          <a:p>
            <a:r>
              <a:rPr lang="en-IN" smtClean="0"/>
              <a:t>INFERENCE</a:t>
            </a:r>
            <a:endParaRPr lang="en-IN"/>
          </a:p>
        </p:txBody>
      </p:sp>
    </p:spTree>
    <p:extLst>
      <p:ext uri="{BB962C8B-B14F-4D97-AF65-F5344CB8AC3E}">
        <p14:creationId xmlns:p14="http://schemas.microsoft.com/office/powerpoint/2010/main" val="3010337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Yearly Trend</a:t>
            </a:r>
            <a:endParaRPr lang="en-IN" dirty="0"/>
          </a:p>
        </p:txBody>
      </p:sp>
      <p:sp>
        <p:nvSpPr>
          <p:cNvPr id="5" name="TextBox 4"/>
          <p:cNvSpPr txBox="1"/>
          <p:nvPr/>
        </p:nvSpPr>
        <p:spPr>
          <a:xfrm>
            <a:off x="600889" y="5808158"/>
            <a:ext cx="8673737"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2019 has the highest sales, while 2020 has the least. </a:t>
            </a:r>
          </a:p>
          <a:p>
            <a:pPr marL="285750" indent="-285750">
              <a:buFont typeface="Arial" panose="020B0604020202020204" pitchFamily="34" charset="0"/>
              <a:buChar char="•"/>
            </a:pPr>
            <a:r>
              <a:rPr lang="en-IN" dirty="0" smtClean="0">
                <a:latin typeface="Calibri" panose="020F0502020204030204" pitchFamily="34" charset="0"/>
              </a:rPr>
              <a:t>The overall trend is decreasing </a:t>
            </a:r>
          </a:p>
        </p:txBody>
      </p:sp>
      <p:pic>
        <p:nvPicPr>
          <p:cNvPr id="3" name="Picture 2"/>
          <p:cNvPicPr>
            <a:picLocks noChangeAspect="1"/>
          </p:cNvPicPr>
          <p:nvPr/>
        </p:nvPicPr>
        <p:blipFill rotWithShape="1">
          <a:blip r:embed="rId2"/>
          <a:srcRect l="31460" t="20625" r="975" b="13839"/>
          <a:stretch/>
        </p:blipFill>
        <p:spPr>
          <a:xfrm>
            <a:off x="600889" y="1005840"/>
            <a:ext cx="9731831" cy="4624251"/>
          </a:xfrm>
          <a:prstGeom prst="rect">
            <a:avLst/>
          </a:prstGeom>
        </p:spPr>
      </p:pic>
    </p:spTree>
    <p:extLst>
      <p:ext uri="{BB962C8B-B14F-4D97-AF65-F5344CB8AC3E}">
        <p14:creationId xmlns:p14="http://schemas.microsoft.com/office/powerpoint/2010/main" val="21606196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Quarterly Trend</a:t>
            </a:r>
            <a:endParaRPr lang="en-IN" dirty="0"/>
          </a:p>
        </p:txBody>
      </p:sp>
      <p:sp>
        <p:nvSpPr>
          <p:cNvPr id="5" name="TextBox 4"/>
          <p:cNvSpPr txBox="1"/>
          <p:nvPr/>
        </p:nvSpPr>
        <p:spPr>
          <a:xfrm>
            <a:off x="600889" y="5808158"/>
            <a:ext cx="8673737"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Q4 has highest sales while Q3 performs poorly.</a:t>
            </a:r>
          </a:p>
          <a:p>
            <a:pPr marL="285750" indent="-285750">
              <a:buFont typeface="Arial" panose="020B0604020202020204" pitchFamily="34" charset="0"/>
              <a:buChar char="•"/>
            </a:pPr>
            <a:r>
              <a:rPr lang="en-IN" dirty="0" smtClean="0">
                <a:latin typeface="Calibri" panose="020F0502020204030204" pitchFamily="34" charset="0"/>
              </a:rPr>
              <a:t>Q1 and Q2 are almost similar.</a:t>
            </a:r>
          </a:p>
        </p:txBody>
      </p:sp>
      <p:pic>
        <p:nvPicPr>
          <p:cNvPr id="4" name="Picture 3"/>
          <p:cNvPicPr>
            <a:picLocks noChangeAspect="1"/>
          </p:cNvPicPr>
          <p:nvPr/>
        </p:nvPicPr>
        <p:blipFill rotWithShape="1">
          <a:blip r:embed="rId2"/>
          <a:srcRect l="28046" t="21518" r="4788" b="13661"/>
          <a:stretch/>
        </p:blipFill>
        <p:spPr>
          <a:xfrm>
            <a:off x="535575" y="940525"/>
            <a:ext cx="8961122" cy="4741817"/>
          </a:xfrm>
          <a:prstGeom prst="rect">
            <a:avLst/>
          </a:prstGeom>
        </p:spPr>
      </p:pic>
    </p:spTree>
    <p:extLst>
      <p:ext uri="{BB962C8B-B14F-4D97-AF65-F5344CB8AC3E}">
        <p14:creationId xmlns:p14="http://schemas.microsoft.com/office/powerpoint/2010/main" val="31313363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Monthly Trend</a:t>
            </a:r>
            <a:endParaRPr lang="en-IN" dirty="0"/>
          </a:p>
        </p:txBody>
      </p:sp>
      <p:sp>
        <p:nvSpPr>
          <p:cNvPr id="5" name="TextBox 4"/>
          <p:cNvSpPr txBox="1"/>
          <p:nvPr/>
        </p:nvSpPr>
        <p:spPr>
          <a:xfrm>
            <a:off x="653141" y="5716718"/>
            <a:ext cx="8673737"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May, October and November seems to do well with Sales</a:t>
            </a:r>
          </a:p>
          <a:p>
            <a:pPr marL="285750" indent="-285750">
              <a:buFont typeface="Arial" panose="020B0604020202020204" pitchFamily="34" charset="0"/>
              <a:buChar char="•"/>
            </a:pPr>
            <a:r>
              <a:rPr lang="en-IN" dirty="0" smtClean="0">
                <a:latin typeface="Calibri" panose="020F0502020204030204" pitchFamily="34" charset="0"/>
              </a:rPr>
              <a:t>Overall trend is increasing, with dip in Sales from June to September and Consistency for first 3 months can be observed.</a:t>
            </a:r>
          </a:p>
        </p:txBody>
      </p:sp>
      <p:pic>
        <p:nvPicPr>
          <p:cNvPr id="3" name="Picture 2"/>
          <p:cNvPicPr>
            <a:picLocks noChangeAspect="1"/>
          </p:cNvPicPr>
          <p:nvPr/>
        </p:nvPicPr>
        <p:blipFill rotWithShape="1">
          <a:blip r:embed="rId2"/>
          <a:srcRect l="28247" t="21340" r="1676" b="14196"/>
          <a:stretch/>
        </p:blipFill>
        <p:spPr>
          <a:xfrm>
            <a:off x="483326" y="901338"/>
            <a:ext cx="9444445" cy="4715692"/>
          </a:xfrm>
          <a:prstGeom prst="rect">
            <a:avLst/>
          </a:prstGeom>
        </p:spPr>
      </p:pic>
    </p:spTree>
    <p:extLst>
      <p:ext uri="{BB962C8B-B14F-4D97-AF65-F5344CB8AC3E}">
        <p14:creationId xmlns:p14="http://schemas.microsoft.com/office/powerpoint/2010/main" val="390295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111" y="649393"/>
            <a:ext cx="9372598" cy="1022653"/>
          </a:xfrm>
        </p:spPr>
        <p:txBody>
          <a:bodyPr/>
          <a:lstStyle/>
          <a:p>
            <a:r>
              <a:rPr lang="en-IN" dirty="0" smtClean="0"/>
              <a:t>PROBLEM STATEMENT</a:t>
            </a:r>
            <a:endParaRPr lang="en-IN" dirty="0"/>
          </a:p>
        </p:txBody>
      </p:sp>
      <p:sp>
        <p:nvSpPr>
          <p:cNvPr id="6" name="Content Placeholder 5"/>
          <p:cNvSpPr>
            <a:spLocks noGrp="1"/>
          </p:cNvSpPr>
          <p:nvPr>
            <p:ph idx="1"/>
          </p:nvPr>
        </p:nvSpPr>
        <p:spPr>
          <a:xfrm>
            <a:off x="787930" y="1842413"/>
            <a:ext cx="10131425" cy="3649133"/>
          </a:xfrm>
        </p:spPr>
        <p:txBody>
          <a:bodyPr/>
          <a:lstStyle/>
          <a:p>
            <a:r>
              <a:rPr lang="en-US" dirty="0">
                <a:solidFill>
                  <a:schemeClr val="tx1"/>
                </a:solidFill>
              </a:rPr>
              <a:t>An automobile parts manufacturing company has collected data of transactions for 3 years. They do not have any in-house data science team, thus they have hired you as their consultant. Your job is to use your magical data science skills to provide them with suitable insights about their data and their customers.</a:t>
            </a:r>
          </a:p>
          <a:p>
            <a:endParaRPr lang="en-IN" dirty="0"/>
          </a:p>
        </p:txBody>
      </p:sp>
    </p:spTree>
    <p:extLst>
      <p:ext uri="{BB962C8B-B14F-4D97-AF65-F5344CB8AC3E}">
        <p14:creationId xmlns:p14="http://schemas.microsoft.com/office/powerpoint/2010/main" val="38746165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Weekly Trend</a:t>
            </a:r>
            <a:endParaRPr lang="en-IN" dirty="0"/>
          </a:p>
        </p:txBody>
      </p:sp>
      <p:sp>
        <p:nvSpPr>
          <p:cNvPr id="5" name="TextBox 4"/>
          <p:cNvSpPr txBox="1"/>
          <p:nvPr/>
        </p:nvSpPr>
        <p:spPr>
          <a:xfrm>
            <a:off x="653141" y="5941652"/>
            <a:ext cx="8673737"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Overall trend is increasing, with dip in Sales from week 23 to week 41 September and an upsurge from at week 44 </a:t>
            </a:r>
            <a:r>
              <a:rPr lang="en-IN" dirty="0">
                <a:latin typeface="Calibri" panose="020F0502020204030204" pitchFamily="34" charset="0"/>
              </a:rPr>
              <a:t> </a:t>
            </a:r>
            <a:r>
              <a:rPr lang="en-IN" dirty="0" smtClean="0">
                <a:latin typeface="Calibri" panose="020F0502020204030204" pitchFamily="34" charset="0"/>
              </a:rPr>
              <a:t>to week 46 can be observed.</a:t>
            </a:r>
          </a:p>
        </p:txBody>
      </p:sp>
      <p:pic>
        <p:nvPicPr>
          <p:cNvPr id="4" name="Picture 3"/>
          <p:cNvPicPr>
            <a:picLocks noChangeAspect="1"/>
          </p:cNvPicPr>
          <p:nvPr/>
        </p:nvPicPr>
        <p:blipFill rotWithShape="1">
          <a:blip r:embed="rId2"/>
          <a:srcRect l="27846" t="20982" r="470" b="13124"/>
          <a:stretch/>
        </p:blipFill>
        <p:spPr>
          <a:xfrm>
            <a:off x="653141" y="996902"/>
            <a:ext cx="9567892" cy="4944750"/>
          </a:xfrm>
          <a:prstGeom prst="rect">
            <a:avLst/>
          </a:prstGeom>
        </p:spPr>
      </p:pic>
    </p:spTree>
    <p:extLst>
      <p:ext uri="{BB962C8B-B14F-4D97-AF65-F5344CB8AC3E}">
        <p14:creationId xmlns:p14="http://schemas.microsoft.com/office/powerpoint/2010/main" val="6150759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445" y="226015"/>
            <a:ext cx="4310743" cy="87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dirty="0" smtClean="0"/>
              <a:t>Weekday Trend</a:t>
            </a:r>
            <a:endParaRPr lang="en-IN" dirty="0"/>
          </a:p>
        </p:txBody>
      </p:sp>
      <p:sp>
        <p:nvSpPr>
          <p:cNvPr id="5" name="TextBox 4"/>
          <p:cNvSpPr txBox="1"/>
          <p:nvPr/>
        </p:nvSpPr>
        <p:spPr>
          <a:xfrm>
            <a:off x="653141" y="5941652"/>
            <a:ext cx="8673737"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latin typeface="Calibri" panose="020F0502020204030204" pitchFamily="34" charset="0"/>
              </a:rPr>
              <a:t>Sunday seems to bring the most sales while Thursday brings the least.</a:t>
            </a:r>
          </a:p>
          <a:p>
            <a:pPr marL="285750" indent="-285750">
              <a:buFont typeface="Arial" panose="020B0604020202020204" pitchFamily="34" charset="0"/>
              <a:buChar char="•"/>
            </a:pPr>
            <a:r>
              <a:rPr lang="en-IN" dirty="0" smtClean="0">
                <a:latin typeface="Calibri" panose="020F0502020204030204" pitchFamily="34" charset="0"/>
              </a:rPr>
              <a:t>Overall trend is decreasing as the week proceeds.</a:t>
            </a:r>
          </a:p>
        </p:txBody>
      </p:sp>
      <p:pic>
        <p:nvPicPr>
          <p:cNvPr id="3" name="Picture 2"/>
          <p:cNvPicPr>
            <a:picLocks noChangeAspect="1"/>
          </p:cNvPicPr>
          <p:nvPr/>
        </p:nvPicPr>
        <p:blipFill rotWithShape="1">
          <a:blip r:embed="rId2"/>
          <a:srcRect l="28147" t="20090" r="1173" b="13661"/>
          <a:stretch/>
        </p:blipFill>
        <p:spPr>
          <a:xfrm>
            <a:off x="391883" y="875210"/>
            <a:ext cx="9613948" cy="5066442"/>
          </a:xfrm>
          <a:prstGeom prst="rect">
            <a:avLst/>
          </a:prstGeom>
        </p:spPr>
      </p:pic>
    </p:spTree>
    <p:extLst>
      <p:ext uri="{BB962C8B-B14F-4D97-AF65-F5344CB8AC3E}">
        <p14:creationId xmlns:p14="http://schemas.microsoft.com/office/powerpoint/2010/main" val="39022994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27" y="167640"/>
            <a:ext cx="7737764" cy="996141"/>
          </a:xfrm>
        </p:spPr>
        <p:txBody>
          <a:bodyPr>
            <a:normAutofit/>
          </a:bodyPr>
          <a:lstStyle/>
          <a:p>
            <a:r>
              <a:rPr lang="en-IN" dirty="0" smtClean="0"/>
              <a:t>EDA </a:t>
            </a:r>
            <a:r>
              <a:rPr lang="en-IN" dirty="0"/>
              <a:t>SUMMARY [INFERENCES]</a:t>
            </a:r>
          </a:p>
        </p:txBody>
      </p:sp>
      <p:sp>
        <p:nvSpPr>
          <p:cNvPr id="4" name="TextBox 3"/>
          <p:cNvSpPr txBox="1"/>
          <p:nvPr/>
        </p:nvSpPr>
        <p:spPr>
          <a:xfrm>
            <a:off x="369224" y="969817"/>
            <a:ext cx="10908376" cy="7571303"/>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alibri" panose="020F0502020204030204" pitchFamily="34" charset="0"/>
              </a:rPr>
              <a:t>About 60% Sales have been made through  ‘Medium’ deal </a:t>
            </a:r>
            <a:r>
              <a:rPr lang="en-IN" dirty="0" smtClean="0">
                <a:latin typeface="Calibri" panose="020F0502020204030204" pitchFamily="34" charset="0"/>
              </a:rPr>
              <a:t>size. The Clear go to choice.</a:t>
            </a:r>
          </a:p>
          <a:p>
            <a:pPr marL="285750" indent="-285750">
              <a:buFont typeface="Arial" panose="020B0604020202020204" pitchFamily="34" charset="0"/>
              <a:buChar char="•"/>
            </a:pPr>
            <a:r>
              <a:rPr lang="en-IN" dirty="0"/>
              <a:t>‘Shipped’ being the most common Status</a:t>
            </a:r>
            <a:r>
              <a:rPr lang="en-IN" dirty="0" smtClean="0"/>
              <a:t>.</a:t>
            </a:r>
          </a:p>
          <a:p>
            <a:pPr marL="285750" indent="-285750">
              <a:buFont typeface="Arial" panose="020B0604020202020204" pitchFamily="34" charset="0"/>
              <a:buChar char="•"/>
            </a:pPr>
            <a:r>
              <a:rPr lang="en-IN" dirty="0"/>
              <a:t>‘Classic Cars’ has the highest frequency  followed by ‘Vintage Cars</a:t>
            </a:r>
            <a:r>
              <a:rPr lang="en-IN" dirty="0" smtClean="0"/>
              <a:t>’ and hence also the sales.</a:t>
            </a:r>
          </a:p>
          <a:p>
            <a:pPr marL="285750" indent="-285750">
              <a:buFont typeface="Arial" panose="020B0604020202020204" pitchFamily="34" charset="0"/>
              <a:buChar char="•"/>
            </a:pPr>
            <a:r>
              <a:rPr lang="en-IN" dirty="0">
                <a:latin typeface="Calibri" panose="020F0502020204030204" pitchFamily="34" charset="0"/>
              </a:rPr>
              <a:t>Planes, Ships and Trains have made low </a:t>
            </a:r>
            <a:r>
              <a:rPr lang="en-IN" dirty="0" smtClean="0">
                <a:latin typeface="Calibri" panose="020F0502020204030204" pitchFamily="34" charset="0"/>
              </a:rPr>
              <a:t>sales, regular</a:t>
            </a:r>
            <a:r>
              <a:rPr lang="en-IN" dirty="0" smtClean="0"/>
              <a:t> maintenance and checks keeps the parts in good condition</a:t>
            </a:r>
          </a:p>
          <a:p>
            <a:pPr marL="285750" indent="-285750">
              <a:buFont typeface="Arial" panose="020B0604020202020204" pitchFamily="34" charset="0"/>
              <a:buChar char="•"/>
            </a:pPr>
            <a:r>
              <a:rPr lang="en-IN" dirty="0">
                <a:latin typeface="Calibri" panose="020F0502020204030204" pitchFamily="34" charset="0"/>
              </a:rPr>
              <a:t>The variable Sale and Unit Price have a Strong positive correlation</a:t>
            </a:r>
            <a:r>
              <a:rPr lang="en-IN" dirty="0" smtClean="0">
                <a:latin typeface="Calibri" panose="020F0502020204030204" pitchFamily="34" charset="0"/>
              </a:rPr>
              <a:t>.</a:t>
            </a:r>
          </a:p>
          <a:p>
            <a:pPr marL="285750" indent="-285750">
              <a:buFont typeface="Arial" panose="020B0604020202020204" pitchFamily="34" charset="0"/>
              <a:buChar char="•"/>
            </a:pPr>
            <a:r>
              <a:rPr lang="en-IN" dirty="0" smtClean="0">
                <a:latin typeface="Calibri" panose="020F0502020204030204" pitchFamily="34" charset="0"/>
              </a:rPr>
              <a:t>The year 2019 </a:t>
            </a:r>
            <a:r>
              <a:rPr lang="en-IN" dirty="0">
                <a:latin typeface="Calibri" panose="020F0502020204030204" pitchFamily="34" charset="0"/>
              </a:rPr>
              <a:t>has the highest sales, while </a:t>
            </a:r>
            <a:r>
              <a:rPr lang="en-IN" dirty="0" smtClean="0">
                <a:latin typeface="Calibri" panose="020F0502020204030204" pitchFamily="34" charset="0"/>
              </a:rPr>
              <a:t>the year 2020 </a:t>
            </a:r>
            <a:r>
              <a:rPr lang="en-IN" dirty="0">
                <a:latin typeface="Calibri" panose="020F0502020204030204" pitchFamily="34" charset="0"/>
              </a:rPr>
              <a:t>has the </a:t>
            </a:r>
            <a:r>
              <a:rPr lang="en-IN" dirty="0" smtClean="0">
                <a:latin typeface="Calibri" panose="020F0502020204030204" pitchFamily="34" charset="0"/>
              </a:rPr>
              <a:t>least. The pre Covid times times economy doing well.</a:t>
            </a:r>
          </a:p>
          <a:p>
            <a:pPr marL="285750" indent="-285750">
              <a:buFont typeface="Arial" panose="020B0604020202020204" pitchFamily="34" charset="0"/>
              <a:buChar char="•"/>
            </a:pPr>
            <a:r>
              <a:rPr lang="en-IN" dirty="0">
                <a:latin typeface="Calibri" panose="020F0502020204030204" pitchFamily="34" charset="0"/>
              </a:rPr>
              <a:t>Q4 has highest sales while Q3 performs </a:t>
            </a:r>
            <a:r>
              <a:rPr lang="en-IN" dirty="0" smtClean="0">
                <a:latin typeface="Calibri" panose="020F0502020204030204" pitchFamily="34" charset="0"/>
              </a:rPr>
              <a:t>poorly, whereas Q1 </a:t>
            </a:r>
            <a:r>
              <a:rPr lang="en-IN" dirty="0">
                <a:latin typeface="Calibri" panose="020F0502020204030204" pitchFamily="34" charset="0"/>
              </a:rPr>
              <a:t>and Q2 are almost </a:t>
            </a:r>
            <a:r>
              <a:rPr lang="en-IN" dirty="0" smtClean="0">
                <a:latin typeface="Calibri" panose="020F0502020204030204" pitchFamily="34" charset="0"/>
              </a:rPr>
              <a:t>similar. Year end combined with festival season.</a:t>
            </a:r>
          </a:p>
          <a:p>
            <a:pPr marL="285750" indent="-285750">
              <a:buFont typeface="Arial" panose="020B0604020202020204" pitchFamily="34" charset="0"/>
              <a:buChar char="•"/>
            </a:pPr>
            <a:r>
              <a:rPr lang="en-IN" dirty="0" smtClean="0">
                <a:latin typeface="Calibri" panose="020F0502020204030204" pitchFamily="34" charset="0"/>
              </a:rPr>
              <a:t>Months of </a:t>
            </a:r>
            <a:r>
              <a:rPr lang="en-IN" dirty="0">
                <a:latin typeface="Calibri" panose="020F0502020204030204" pitchFamily="34" charset="0"/>
              </a:rPr>
              <a:t>May, October and November seems to do well with </a:t>
            </a:r>
            <a:r>
              <a:rPr lang="en-IN" dirty="0" smtClean="0">
                <a:latin typeface="Calibri" panose="020F0502020204030204" pitchFamily="34" charset="0"/>
              </a:rPr>
              <a:t>Sales. Summer and Winter breaks with festival and vacation time, family outings resulting in high use of personal and public transit.</a:t>
            </a:r>
          </a:p>
          <a:p>
            <a:pPr marL="285750" indent="-285750">
              <a:buFont typeface="Arial" panose="020B0604020202020204" pitchFamily="34" charset="0"/>
              <a:buChar char="•"/>
            </a:pPr>
            <a:r>
              <a:rPr lang="en-IN" dirty="0">
                <a:latin typeface="Calibri" panose="020F0502020204030204" pitchFamily="34" charset="0"/>
              </a:rPr>
              <a:t>Overall trend is increasing, with dip in Sales from week 23 to week 41 September and an upsurge from at week 44  to week 46 can be </a:t>
            </a:r>
            <a:r>
              <a:rPr lang="en-IN" dirty="0" smtClean="0">
                <a:latin typeface="Calibri" panose="020F0502020204030204" pitchFamily="34" charset="0"/>
              </a:rPr>
              <a:t>observed</a:t>
            </a:r>
          </a:p>
          <a:p>
            <a:pPr marL="285750" indent="-285750">
              <a:buFont typeface="Arial" panose="020B0604020202020204" pitchFamily="34" charset="0"/>
              <a:buChar char="•"/>
            </a:pPr>
            <a:r>
              <a:rPr lang="en-IN" dirty="0">
                <a:latin typeface="Calibri" panose="020F0502020204030204" pitchFamily="34" charset="0"/>
              </a:rPr>
              <a:t>Sunday seems to bring the most sales while Thursday brings the </a:t>
            </a:r>
            <a:r>
              <a:rPr lang="en-IN" dirty="0" smtClean="0">
                <a:latin typeface="Calibri" panose="020F0502020204030204" pitchFamily="34" charset="0"/>
              </a:rPr>
              <a:t>least. Being a Holiday people do take time for repair and maintenance works resulting in high orders for required automobile parts.</a:t>
            </a:r>
          </a:p>
          <a:p>
            <a:pPr marL="285750" indent="-285750">
              <a:buFont typeface="Arial" panose="020B0604020202020204" pitchFamily="34" charset="0"/>
              <a:buChar char="•"/>
            </a:pPr>
            <a:r>
              <a:rPr lang="en-IN" dirty="0" smtClean="0">
                <a:latin typeface="Calibri" panose="020F0502020204030204" pitchFamily="34" charset="0"/>
              </a:rPr>
              <a:t>City wise Madrid has highest sales whereas Charleroi has the </a:t>
            </a:r>
            <a:r>
              <a:rPr lang="en-IN" dirty="0" smtClean="0">
                <a:latin typeface="Calibri" panose="020F0502020204030204" pitchFamily="34" charset="0"/>
              </a:rPr>
              <a:t>least. Madrid </a:t>
            </a:r>
            <a:r>
              <a:rPr lang="en-IN" dirty="0" smtClean="0">
                <a:latin typeface="Calibri" panose="020F0502020204030204" pitchFamily="34" charset="0"/>
              </a:rPr>
              <a:t>a city with high population and one of the most preferred tourist destinations.</a:t>
            </a:r>
          </a:p>
          <a:p>
            <a:pPr marL="285750" indent="-285750">
              <a:buFont typeface="Arial" panose="020B0604020202020204" pitchFamily="34" charset="0"/>
              <a:buChar char="•"/>
            </a:pPr>
            <a:r>
              <a:rPr lang="en-IN" dirty="0" smtClean="0">
                <a:latin typeface="Calibri" panose="020F0502020204030204" pitchFamily="34" charset="0"/>
              </a:rPr>
              <a:t>Euro Shopping Channel has highest sales and order frequency while Boards and Toys Co. the least in terms of both.</a:t>
            </a: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smtClean="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7310352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82" y="320040"/>
            <a:ext cx="7585363" cy="746760"/>
          </a:xfrm>
        </p:spPr>
        <p:txBody>
          <a:bodyPr/>
          <a:lstStyle/>
          <a:p>
            <a:r>
              <a:rPr lang="en-IN" dirty="0" smtClean="0"/>
              <a:t>EDA SUMMARY [INFERENCES]</a:t>
            </a:r>
            <a:endParaRPr lang="en-IN" dirty="0"/>
          </a:p>
        </p:txBody>
      </p:sp>
      <p:sp>
        <p:nvSpPr>
          <p:cNvPr id="4" name="TextBox 3"/>
          <p:cNvSpPr txBox="1"/>
          <p:nvPr/>
        </p:nvSpPr>
        <p:spPr>
          <a:xfrm>
            <a:off x="630382" y="1066800"/>
            <a:ext cx="11263745" cy="85408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latin typeface="Calibri" panose="020F0502020204030204" pitchFamily="34" charset="0"/>
              </a:rPr>
              <a:t>Almost close to 70% of total sales have come through 3 product line </a:t>
            </a:r>
            <a:r>
              <a:rPr lang="en-IN" dirty="0" smtClean="0">
                <a:latin typeface="Calibri" panose="020F0502020204030204" pitchFamily="34" charset="0"/>
              </a:rPr>
              <a:t>namely 'Classic Cars', 'Vintage Cars', 'Trucks </a:t>
            </a:r>
            <a:r>
              <a:rPr lang="en-IN" dirty="0">
                <a:latin typeface="Calibri" panose="020F0502020204030204" pitchFamily="34" charset="0"/>
              </a:rPr>
              <a:t>and Buses</a:t>
            </a:r>
            <a:r>
              <a:rPr lang="en-IN" dirty="0" smtClean="0">
                <a:latin typeface="Calibri" panose="020F0502020204030204" pitchFamily="34" charset="0"/>
              </a:rPr>
              <a:t>’</a:t>
            </a:r>
          </a:p>
          <a:p>
            <a:pPr marL="285750" indent="-285750">
              <a:lnSpc>
                <a:spcPct val="150000"/>
              </a:lnSpc>
              <a:buFont typeface="Arial" panose="020B0604020202020204" pitchFamily="34" charset="0"/>
              <a:buChar char="•"/>
            </a:pPr>
            <a:r>
              <a:rPr lang="en-IN" dirty="0">
                <a:latin typeface="Calibri" panose="020F0502020204030204" pitchFamily="34" charset="0"/>
              </a:rPr>
              <a:t>Except for ‘Classic Cars’ all other Product lines have avg. Unit price greater than avg. </a:t>
            </a:r>
            <a:r>
              <a:rPr lang="en-IN" dirty="0"/>
              <a:t>Manufacturer's Suggested Retail Price (MSRP</a:t>
            </a:r>
            <a:r>
              <a:rPr lang="en-IN" dirty="0" smtClean="0"/>
              <a:t>),this can be the reason why Classic cars are doing great sales.</a:t>
            </a:r>
          </a:p>
          <a:p>
            <a:pPr marL="285750" indent="-285750">
              <a:lnSpc>
                <a:spcPct val="150000"/>
              </a:lnSpc>
              <a:buFont typeface="Arial" panose="020B0604020202020204" pitchFamily="34" charset="0"/>
              <a:buChar char="•"/>
            </a:pPr>
            <a:r>
              <a:rPr lang="en-IN" dirty="0" smtClean="0">
                <a:latin typeface="Calibri" panose="020F0502020204030204" pitchFamily="34" charset="0"/>
              </a:rPr>
              <a:t>For all the different Deal Sizes </a:t>
            </a:r>
            <a:r>
              <a:rPr lang="en-IN" dirty="0">
                <a:latin typeface="Calibri" panose="020F0502020204030204" pitchFamily="34" charset="0"/>
              </a:rPr>
              <a:t>'Classic </a:t>
            </a:r>
            <a:r>
              <a:rPr lang="en-IN" dirty="0" smtClean="0">
                <a:latin typeface="Calibri" panose="020F0502020204030204" pitchFamily="34" charset="0"/>
              </a:rPr>
              <a:t>Cars‘ Tops the chart for sales while 'Trains’ sales lag.</a:t>
            </a:r>
          </a:p>
          <a:p>
            <a:pPr marL="285750" indent="-285750">
              <a:lnSpc>
                <a:spcPct val="150000"/>
              </a:lnSpc>
              <a:buFont typeface="Arial" panose="020B0604020202020204" pitchFamily="34" charset="0"/>
              <a:buChar char="•"/>
            </a:pPr>
            <a:r>
              <a:rPr lang="en-IN" dirty="0" smtClean="0">
                <a:latin typeface="Calibri" panose="020F0502020204030204" pitchFamily="34" charset="0"/>
              </a:rPr>
              <a:t>Most Shipped To with high sales country is USA and Ireland is the least. USA given good population owns vehicles.</a:t>
            </a:r>
          </a:p>
          <a:p>
            <a:pPr marL="285750" indent="-285750">
              <a:lnSpc>
                <a:spcPct val="150000"/>
              </a:lnSpc>
              <a:buFont typeface="Arial" panose="020B0604020202020204" pitchFamily="34" charset="0"/>
              <a:buChar char="•"/>
            </a:pPr>
            <a:r>
              <a:rPr lang="en-IN" dirty="0" smtClean="0">
                <a:latin typeface="Calibri" panose="020F0502020204030204" pitchFamily="34" charset="0"/>
              </a:rPr>
              <a:t>Most Resolved status by high Sales country is Spain while Denmark is the least in this category.</a:t>
            </a:r>
          </a:p>
          <a:p>
            <a:pPr marL="285750" indent="-285750">
              <a:lnSpc>
                <a:spcPct val="150000"/>
              </a:lnSpc>
              <a:buFont typeface="Arial" panose="020B0604020202020204" pitchFamily="34" charset="0"/>
              <a:buChar char="•"/>
            </a:pPr>
            <a:r>
              <a:rPr lang="en-IN" dirty="0" smtClean="0">
                <a:latin typeface="Calibri" panose="020F0502020204030204" pitchFamily="34" charset="0"/>
              </a:rPr>
              <a:t>Most on hold status by high sales is for USA while the least being for  Sweden.</a:t>
            </a:r>
          </a:p>
          <a:p>
            <a:pPr marL="285750" indent="-285750">
              <a:lnSpc>
                <a:spcPct val="150000"/>
              </a:lnSpc>
              <a:buFont typeface="Arial" panose="020B0604020202020204" pitchFamily="34" charset="0"/>
              <a:buChar char="•"/>
            </a:pPr>
            <a:r>
              <a:rPr lang="en-IN" dirty="0" smtClean="0">
                <a:latin typeface="Calibri" panose="020F0502020204030204" pitchFamily="34" charset="0"/>
              </a:rPr>
              <a:t>Most of the Disputed status High sales are from Spain.</a:t>
            </a:r>
          </a:p>
          <a:p>
            <a:pPr marL="285750" indent="-285750">
              <a:lnSpc>
                <a:spcPct val="150000"/>
              </a:lnSpc>
              <a:buFont typeface="Arial" panose="020B0604020202020204" pitchFamily="34" charset="0"/>
              <a:buChar char="•"/>
            </a:pPr>
            <a:r>
              <a:rPr lang="en-IN" dirty="0" smtClean="0">
                <a:latin typeface="Calibri" panose="020F0502020204030204" pitchFamily="34" charset="0"/>
              </a:rPr>
              <a:t>The cancelled status by sales is for Countries such as UK followed by Spain, Sweden and USA in that order</a:t>
            </a:r>
            <a:r>
              <a:rPr lang="en-IN" dirty="0" smtClean="0">
                <a:latin typeface="Calibri" panose="020F0502020204030204" pitchFamily="34" charset="0"/>
              </a:rPr>
              <a:t>.</a:t>
            </a:r>
          </a:p>
          <a:p>
            <a:pPr marL="285750" indent="-285750">
              <a:lnSpc>
                <a:spcPct val="150000"/>
              </a:lnSpc>
              <a:buFont typeface="Arial" panose="020B0604020202020204" pitchFamily="34" charset="0"/>
              <a:buChar char="•"/>
            </a:pPr>
            <a:r>
              <a:rPr lang="en-IN" dirty="0" smtClean="0">
                <a:latin typeface="Calibri" panose="020F0502020204030204" pitchFamily="34" charset="0"/>
              </a:rPr>
              <a:t>Link for EDA in Tableau is attached below</a:t>
            </a:r>
          </a:p>
          <a:p>
            <a:pPr>
              <a:lnSpc>
                <a:spcPct val="150000"/>
              </a:lnSpc>
            </a:pPr>
            <a:r>
              <a:rPr lang="en-IN" dirty="0">
                <a:latin typeface="Calibri" panose="020F0502020204030204" pitchFamily="34" charset="0"/>
                <a:hlinkClick r:id="rId2"/>
              </a:rPr>
              <a:t>https://public.tableau.com/app/profile/rushikesh.sunil.kalkar/viz/Sales_MRA_EDA/InactiveandChurnedLostCustomers?publish=yes</a:t>
            </a:r>
            <a:endParaRPr lang="en-IN" dirty="0" smtClean="0">
              <a:latin typeface="Calibri" panose="020F0502020204030204" pitchFamily="34" charset="0"/>
            </a:endParaRPr>
          </a:p>
          <a:p>
            <a:endParaRPr lang="en-IN" dirty="0" smtClean="0">
              <a:latin typeface="Calibri" panose="020F0502020204030204" pitchFamily="34" charset="0"/>
            </a:endParaRPr>
          </a:p>
          <a:p>
            <a:pPr marL="285750" indent="-285750">
              <a:buFont typeface="Arial" panose="020B0604020202020204" pitchFamily="34" charset="0"/>
              <a:buChar char="•"/>
            </a:pPr>
            <a:endParaRPr lang="en-IN" dirty="0" smtClean="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smtClean="0">
              <a:latin typeface="Calibri" panose="020F0502020204030204" pitchFamily="34" charset="0"/>
            </a:endParaRPr>
          </a:p>
          <a:p>
            <a:pPr marL="285750" indent="-285750">
              <a:buFont typeface="Arial" panose="020B0604020202020204" pitchFamily="34" charset="0"/>
              <a:buChar char="•"/>
            </a:pPr>
            <a:endParaRPr lang="en-IN" dirty="0">
              <a:latin typeface="Calibri" panose="020F0502020204030204" pitchFamily="34" charset="0"/>
            </a:endParaRP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34934994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806" y="445827"/>
            <a:ext cx="1409131" cy="987188"/>
          </a:xfrm>
        </p:spPr>
        <p:txBody>
          <a:bodyPr/>
          <a:lstStyle/>
          <a:p>
            <a:r>
              <a:rPr lang="en-IN" dirty="0" smtClean="0"/>
              <a:t>RFM</a:t>
            </a:r>
            <a:endParaRPr lang="en-IN" dirty="0"/>
          </a:p>
        </p:txBody>
      </p:sp>
      <p:sp>
        <p:nvSpPr>
          <p:cNvPr id="4" name="TextBox 3"/>
          <p:cNvSpPr txBox="1"/>
          <p:nvPr/>
        </p:nvSpPr>
        <p:spPr>
          <a:xfrm>
            <a:off x="801806" y="1801503"/>
            <a:ext cx="10416654" cy="2862322"/>
          </a:xfrm>
          <a:prstGeom prst="rect">
            <a:avLst/>
          </a:prstGeom>
          <a:noFill/>
        </p:spPr>
        <p:txBody>
          <a:bodyPr wrap="square" rtlCol="0">
            <a:spAutoFit/>
          </a:bodyPr>
          <a:lstStyle/>
          <a:p>
            <a:r>
              <a:rPr lang="en-IN" dirty="0" smtClean="0"/>
              <a:t>What is RFM?</a:t>
            </a:r>
          </a:p>
          <a:p>
            <a:r>
              <a:rPr lang="en-IN" b="1" dirty="0"/>
              <a:t>RFM</a:t>
            </a:r>
            <a:r>
              <a:rPr lang="en-IN" dirty="0"/>
              <a:t> is a method used for </a:t>
            </a:r>
            <a:r>
              <a:rPr lang="en-IN" dirty="0" smtClean="0"/>
              <a:t>analysing</a:t>
            </a:r>
            <a:r>
              <a:rPr lang="en-IN" dirty="0"/>
              <a:t> </a:t>
            </a:r>
            <a:r>
              <a:rPr lang="en-IN" dirty="0" smtClean="0"/>
              <a:t>customer</a:t>
            </a:r>
            <a:r>
              <a:rPr lang="en-IN" dirty="0"/>
              <a:t> value. It is commonly used in </a:t>
            </a:r>
            <a:r>
              <a:rPr lang="en-IN" dirty="0" smtClean="0"/>
              <a:t>database marketing</a:t>
            </a:r>
            <a:r>
              <a:rPr lang="en-IN" dirty="0"/>
              <a:t> and </a:t>
            </a:r>
            <a:r>
              <a:rPr lang="en-IN" dirty="0" smtClean="0"/>
              <a:t>direct marketing</a:t>
            </a:r>
            <a:r>
              <a:rPr lang="en-IN" dirty="0"/>
              <a:t> and has received particular attention </a:t>
            </a:r>
            <a:r>
              <a:rPr lang="en-IN" dirty="0" smtClean="0"/>
              <a:t>in</a:t>
            </a:r>
            <a:r>
              <a:rPr lang="en-IN" dirty="0"/>
              <a:t> </a:t>
            </a:r>
            <a:r>
              <a:rPr lang="en-IN" dirty="0" smtClean="0"/>
              <a:t>retail</a:t>
            </a:r>
            <a:r>
              <a:rPr lang="en-IN" dirty="0"/>
              <a:t> and professional services industries</a:t>
            </a:r>
            <a:r>
              <a:rPr lang="en-IN" dirty="0" smtClean="0"/>
              <a:t>.</a:t>
            </a:r>
          </a:p>
          <a:p>
            <a:endParaRPr lang="en-IN" dirty="0"/>
          </a:p>
          <a:p>
            <a:r>
              <a:rPr lang="en-IN" dirty="0"/>
              <a:t>RFM stands for the three dimensions</a:t>
            </a:r>
            <a:r>
              <a:rPr lang="en-IN" dirty="0" smtClean="0"/>
              <a:t>:</a:t>
            </a:r>
          </a:p>
          <a:p>
            <a:endParaRPr lang="en-IN" dirty="0"/>
          </a:p>
          <a:p>
            <a:r>
              <a:rPr lang="en-IN" b="1" dirty="0"/>
              <a:t>R</a:t>
            </a:r>
            <a:r>
              <a:rPr lang="en-IN" dirty="0"/>
              <a:t>ecency — </a:t>
            </a:r>
            <a:r>
              <a:rPr lang="en-IN" i="1" dirty="0"/>
              <a:t>How recently did the customer purchase?</a:t>
            </a:r>
            <a:endParaRPr lang="en-IN" dirty="0"/>
          </a:p>
          <a:p>
            <a:r>
              <a:rPr lang="en-IN" b="1" dirty="0"/>
              <a:t>F</a:t>
            </a:r>
            <a:r>
              <a:rPr lang="en-IN" dirty="0"/>
              <a:t>requency — </a:t>
            </a:r>
            <a:r>
              <a:rPr lang="en-IN" i="1" dirty="0"/>
              <a:t>How often do they purchase?</a:t>
            </a:r>
            <a:endParaRPr lang="en-IN" dirty="0"/>
          </a:p>
          <a:p>
            <a:r>
              <a:rPr lang="en-IN" b="1" dirty="0"/>
              <a:t>M</a:t>
            </a:r>
            <a:r>
              <a:rPr lang="en-IN" dirty="0"/>
              <a:t>onetary Value — </a:t>
            </a:r>
            <a:r>
              <a:rPr lang="en-IN" i="1" dirty="0"/>
              <a:t>How much do they spend?</a:t>
            </a:r>
            <a:endParaRPr lang="en-IN" dirty="0"/>
          </a:p>
          <a:p>
            <a:endParaRPr lang="en-IN" dirty="0" smtClean="0"/>
          </a:p>
        </p:txBody>
      </p:sp>
    </p:spTree>
    <p:extLst>
      <p:ext uri="{BB962C8B-B14F-4D97-AF65-F5344CB8AC3E}">
        <p14:creationId xmlns:p14="http://schemas.microsoft.com/office/powerpoint/2010/main" val="410100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327" y="484909"/>
            <a:ext cx="9875520" cy="1356360"/>
          </a:xfrm>
        </p:spPr>
        <p:txBody>
          <a:bodyPr/>
          <a:lstStyle/>
          <a:p>
            <a:r>
              <a:rPr lang="en-IN" dirty="0"/>
              <a:t>Customer Segmentation Using RFM Analysis</a:t>
            </a:r>
          </a:p>
        </p:txBody>
      </p:sp>
      <p:sp>
        <p:nvSpPr>
          <p:cNvPr id="5" name="TextBox 4"/>
          <p:cNvSpPr txBox="1"/>
          <p:nvPr/>
        </p:nvSpPr>
        <p:spPr>
          <a:xfrm>
            <a:off x="724593" y="2272144"/>
            <a:ext cx="10072254" cy="2862322"/>
          </a:xfrm>
          <a:prstGeom prst="rect">
            <a:avLst/>
          </a:prstGeom>
          <a:noFill/>
        </p:spPr>
        <p:txBody>
          <a:bodyPr wrap="square" rtlCol="0">
            <a:spAutoFit/>
          </a:bodyPr>
          <a:lstStyle/>
          <a:p>
            <a:pPr marL="285750" indent="-285750">
              <a:buFont typeface="Wingdings" panose="05000000000000000000" pitchFamily="2" charset="2"/>
              <a:buChar char="§"/>
            </a:pPr>
            <a:r>
              <a:rPr lang="en-IN" dirty="0"/>
              <a:t>For Customer Segmentation using RFM Analysis, we have used the </a:t>
            </a:r>
            <a:r>
              <a:rPr lang="en-IN" dirty="0" smtClean="0"/>
              <a:t>KNIME (</a:t>
            </a:r>
            <a:r>
              <a:rPr lang="en-IN" dirty="0"/>
              <a:t>Konstanz Information </a:t>
            </a:r>
            <a:r>
              <a:rPr lang="en-IN" dirty="0" smtClean="0"/>
              <a:t>Miner) Analytics Platform</a:t>
            </a:r>
          </a:p>
          <a:p>
            <a:pPr marL="285750" indent="-285750">
              <a:buFont typeface="Wingdings" panose="05000000000000000000" pitchFamily="2" charset="2"/>
              <a:buChar char="§"/>
            </a:pPr>
            <a:r>
              <a:rPr lang="en-IN" dirty="0" smtClean="0"/>
              <a:t>Before importing data to KNIME we used Python and Tableau to clean and perform EDA</a:t>
            </a:r>
          </a:p>
          <a:p>
            <a:pPr marL="285750" indent="-285750">
              <a:buFont typeface="Wingdings" panose="05000000000000000000" pitchFamily="2" charset="2"/>
              <a:buChar char="§"/>
            </a:pPr>
            <a:r>
              <a:rPr lang="en-IN" dirty="0" smtClean="0"/>
              <a:t>The Packages used in Python were Numpy , Pandas ,Matplotlib and Seaborn</a:t>
            </a:r>
          </a:p>
          <a:p>
            <a:pPr marL="285750" indent="-285750">
              <a:buFont typeface="Wingdings" panose="05000000000000000000" pitchFamily="2" charset="2"/>
              <a:buChar char="§"/>
            </a:pPr>
            <a:r>
              <a:rPr lang="en-IN" dirty="0" smtClean="0"/>
              <a:t>The Segmentation is done into 4 segmenst-Bin1,Bin2,Bin3,Bin4</a:t>
            </a:r>
          </a:p>
          <a:p>
            <a:pPr marL="285750" indent="-285750">
              <a:buFont typeface="Wingdings" panose="05000000000000000000" pitchFamily="2" charset="2"/>
              <a:buChar char="§"/>
            </a:pPr>
            <a:r>
              <a:rPr lang="en-IN" dirty="0" smtClean="0"/>
              <a:t>For Recency Bin1 is Highest as lower the Recency metric higher is the Recency and Bin4 is lowest.</a:t>
            </a:r>
          </a:p>
          <a:p>
            <a:pPr marL="285750" indent="-285750">
              <a:buFont typeface="Wingdings" panose="05000000000000000000" pitchFamily="2" charset="2"/>
              <a:buChar char="§"/>
            </a:pPr>
            <a:r>
              <a:rPr lang="en-IN" dirty="0" smtClean="0"/>
              <a:t>For Frequency and Monetary Bin4 is highest and Bin1 is the lowest.</a:t>
            </a:r>
          </a:p>
          <a:p>
            <a:pPr marL="285750" indent="-285750">
              <a:buFont typeface="Wingdings" panose="05000000000000000000" pitchFamily="2" charset="2"/>
              <a:buChar char="§"/>
            </a:pPr>
            <a:r>
              <a:rPr lang="en-IN" dirty="0" smtClean="0"/>
              <a:t>Further the Bins have been assigned RFM values ranging from 1 to 4 and combined to obtain a RFM score</a:t>
            </a:r>
          </a:p>
          <a:p>
            <a:r>
              <a:rPr lang="en-IN" dirty="0" smtClean="0"/>
              <a:t>	</a:t>
            </a:r>
            <a:endParaRPr lang="en-IN" dirty="0"/>
          </a:p>
        </p:txBody>
      </p:sp>
    </p:spTree>
    <p:extLst>
      <p:ext uri="{BB962C8B-B14F-4D97-AF65-F5344CB8AC3E}">
        <p14:creationId xmlns:p14="http://schemas.microsoft.com/office/powerpoint/2010/main" val="28587377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327" y="484909"/>
            <a:ext cx="9875520" cy="1356360"/>
          </a:xfrm>
        </p:spPr>
        <p:txBody>
          <a:bodyPr/>
          <a:lstStyle/>
          <a:p>
            <a:r>
              <a:rPr lang="en-IN" dirty="0"/>
              <a:t>Customer Segmentation Using RFM Analysis</a:t>
            </a:r>
          </a:p>
        </p:txBody>
      </p:sp>
      <p:sp>
        <p:nvSpPr>
          <p:cNvPr id="5" name="TextBox 4"/>
          <p:cNvSpPr txBox="1"/>
          <p:nvPr/>
        </p:nvSpPr>
        <p:spPr>
          <a:xfrm>
            <a:off x="724593" y="1841269"/>
            <a:ext cx="10072254" cy="4524315"/>
          </a:xfrm>
          <a:prstGeom prst="rect">
            <a:avLst/>
          </a:prstGeom>
          <a:noFill/>
        </p:spPr>
        <p:txBody>
          <a:bodyPr wrap="square" rtlCol="0">
            <a:spAutoFit/>
          </a:bodyPr>
          <a:lstStyle/>
          <a:p>
            <a:r>
              <a:rPr lang="en-IN" dirty="0"/>
              <a:t>As per the RFM score we segment the customers into different categories</a:t>
            </a:r>
          </a:p>
          <a:p>
            <a:pPr marL="285750" indent="-285750">
              <a:buFont typeface="Wingdings" panose="05000000000000000000" pitchFamily="2" charset="2"/>
              <a:buChar char="§"/>
            </a:pPr>
            <a:r>
              <a:rPr lang="en-IN" b="1" dirty="0" smtClean="0"/>
              <a:t>Best Customers</a:t>
            </a:r>
            <a:r>
              <a:rPr lang="en-IN" dirty="0" smtClean="0"/>
              <a:t>-RFM Score-444-</a:t>
            </a:r>
            <a:r>
              <a:rPr lang="en-IN" dirty="0"/>
              <a:t>who bought most recently, most often, and are heavy spenders. Reward these customers. </a:t>
            </a:r>
            <a:endParaRPr lang="en-IN" dirty="0" smtClean="0"/>
          </a:p>
          <a:p>
            <a:pPr marL="285750" indent="-285750">
              <a:buFont typeface="Wingdings" panose="05000000000000000000" pitchFamily="2" charset="2"/>
              <a:buChar char="§"/>
            </a:pPr>
            <a:r>
              <a:rPr lang="en-IN" b="1" dirty="0" smtClean="0"/>
              <a:t>Loyal Customers</a:t>
            </a:r>
            <a:r>
              <a:rPr lang="en-IN" dirty="0" smtClean="0"/>
              <a:t>-RFM score (421 to 443)-</a:t>
            </a:r>
            <a:r>
              <a:rPr lang="en-IN" dirty="0"/>
              <a:t>recent customers with average frequency and who spent a good amount</a:t>
            </a:r>
            <a:r>
              <a:rPr lang="en-IN" dirty="0" smtClean="0"/>
              <a:t>..</a:t>
            </a:r>
          </a:p>
          <a:p>
            <a:pPr marL="285750" indent="-285750">
              <a:buFont typeface="Wingdings" panose="05000000000000000000" pitchFamily="2" charset="2"/>
              <a:buChar char="§"/>
            </a:pPr>
            <a:r>
              <a:rPr lang="en-IN" b="1" dirty="0" smtClean="0"/>
              <a:t>New Customers</a:t>
            </a:r>
            <a:r>
              <a:rPr lang="en-IN" dirty="0" smtClean="0"/>
              <a:t>-RFM score (411 to 414)-</a:t>
            </a:r>
            <a:r>
              <a:rPr lang="en-IN" dirty="0"/>
              <a:t>customers who have a high overall RFM score but are not frequent </a:t>
            </a:r>
            <a:r>
              <a:rPr lang="en-IN" dirty="0" smtClean="0"/>
              <a:t>shoppers</a:t>
            </a:r>
          </a:p>
          <a:p>
            <a:pPr marL="285750" indent="-285750">
              <a:buFont typeface="Wingdings" panose="05000000000000000000" pitchFamily="2" charset="2"/>
              <a:buChar char="§"/>
            </a:pPr>
            <a:r>
              <a:rPr lang="en-IN" b="1" dirty="0" smtClean="0"/>
              <a:t>At Risk Customers</a:t>
            </a:r>
            <a:r>
              <a:rPr lang="en-IN" dirty="0" smtClean="0"/>
              <a:t>-RFM score(311 to 344)-customers </a:t>
            </a:r>
            <a:r>
              <a:rPr lang="en-IN" dirty="0"/>
              <a:t>who purchased often and spent big amounts, but haven’t purchased </a:t>
            </a:r>
            <a:r>
              <a:rPr lang="en-IN" dirty="0" smtClean="0"/>
              <a:t>recently</a:t>
            </a:r>
          </a:p>
          <a:p>
            <a:pPr marL="285750" indent="-285750">
              <a:buFont typeface="Wingdings" panose="05000000000000000000" pitchFamily="2" charset="2"/>
              <a:buChar char="§"/>
            </a:pPr>
            <a:r>
              <a:rPr lang="en-IN" b="1" dirty="0" smtClean="0"/>
              <a:t>Almost Lost Customer </a:t>
            </a:r>
            <a:r>
              <a:rPr lang="en-IN" dirty="0" smtClean="0"/>
              <a:t>-RFM score(211 to 244)-Customers on the verge of getting into Lost  customer zone as they haven’t purchased in a while for now,</a:t>
            </a:r>
          </a:p>
          <a:p>
            <a:pPr marL="285750" indent="-285750">
              <a:buFont typeface="Wingdings" panose="05000000000000000000" pitchFamily="2" charset="2"/>
              <a:buChar char="§"/>
            </a:pPr>
            <a:r>
              <a:rPr lang="en-IN" b="1" dirty="0" smtClean="0"/>
              <a:t>Lost Customer</a:t>
            </a:r>
            <a:r>
              <a:rPr lang="en-IN" dirty="0" smtClean="0"/>
              <a:t>-RFM score(112 to 144)-Customers with very </a:t>
            </a:r>
            <a:r>
              <a:rPr lang="en-IN" smtClean="0"/>
              <a:t>low Recency </a:t>
            </a:r>
            <a:r>
              <a:rPr lang="en-IN" dirty="0" smtClean="0"/>
              <a:t>who haven’t purchased for a long time.</a:t>
            </a:r>
          </a:p>
          <a:p>
            <a:pPr marL="285750" indent="-285750">
              <a:buFont typeface="Wingdings" panose="05000000000000000000" pitchFamily="2" charset="2"/>
              <a:buChar char="§"/>
            </a:pPr>
            <a:r>
              <a:rPr lang="en-IN" b="1" dirty="0" smtClean="0"/>
              <a:t>Inactive Customer</a:t>
            </a:r>
            <a:r>
              <a:rPr lang="en-IN" dirty="0" smtClean="0"/>
              <a:t>-RFM score(111)-</a:t>
            </a:r>
            <a:r>
              <a:rPr lang="en-IN" dirty="0"/>
              <a:t>Low-scoring customers are the least promising prospects in your database. They don’t have a significant purchase history with your company and there have been no recent interactions</a:t>
            </a:r>
          </a:p>
        </p:txBody>
      </p:sp>
    </p:spTree>
    <p:extLst>
      <p:ext uri="{BB962C8B-B14F-4D97-AF65-F5344CB8AC3E}">
        <p14:creationId xmlns:p14="http://schemas.microsoft.com/office/powerpoint/2010/main" val="42159494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63" r="1282" b="16798"/>
          <a:stretch/>
        </p:blipFill>
        <p:spPr>
          <a:xfrm>
            <a:off x="3366656" y="214153"/>
            <a:ext cx="8714510" cy="6449883"/>
          </a:xfrm>
          <a:prstGeom prst="rect">
            <a:avLst/>
          </a:prstGeom>
        </p:spPr>
      </p:pic>
      <p:sp>
        <p:nvSpPr>
          <p:cNvPr id="5" name="Title 1"/>
          <p:cNvSpPr>
            <a:spLocks noGrp="1"/>
          </p:cNvSpPr>
          <p:nvPr>
            <p:ph type="title"/>
          </p:nvPr>
        </p:nvSpPr>
        <p:spPr>
          <a:xfrm>
            <a:off x="380999" y="235527"/>
            <a:ext cx="2667001" cy="1717964"/>
          </a:xfrm>
        </p:spPr>
        <p:txBody>
          <a:bodyPr>
            <a:normAutofit/>
          </a:bodyPr>
          <a:lstStyle/>
          <a:p>
            <a:r>
              <a:rPr lang="en-IN" sz="3200" dirty="0" smtClean="0"/>
              <a:t>RFM KNIME-Workflow</a:t>
            </a:r>
            <a:endParaRPr lang="en-IN" sz="3200" dirty="0"/>
          </a:p>
        </p:txBody>
      </p:sp>
    </p:spTree>
    <p:extLst>
      <p:ext uri="{BB962C8B-B14F-4D97-AF65-F5344CB8AC3E}">
        <p14:creationId xmlns:p14="http://schemas.microsoft.com/office/powerpoint/2010/main" val="2563392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291" y="152400"/>
            <a:ext cx="9875520" cy="1356360"/>
          </a:xfrm>
        </p:spPr>
        <p:txBody>
          <a:bodyPr/>
          <a:lstStyle/>
          <a:p>
            <a:r>
              <a:rPr lang="en-IN" dirty="0"/>
              <a:t>RFM KNIME-Workflow</a:t>
            </a:r>
          </a:p>
        </p:txBody>
      </p:sp>
      <p:sp>
        <p:nvSpPr>
          <p:cNvPr id="5" name="TextBox 4"/>
          <p:cNvSpPr txBox="1"/>
          <p:nvPr/>
        </p:nvSpPr>
        <p:spPr>
          <a:xfrm>
            <a:off x="706582" y="1245523"/>
            <a:ext cx="10016836" cy="5078313"/>
          </a:xfrm>
          <a:prstGeom prst="rect">
            <a:avLst/>
          </a:prstGeom>
          <a:noFill/>
        </p:spPr>
        <p:txBody>
          <a:bodyPr wrap="square" rtlCol="0">
            <a:spAutoFit/>
          </a:bodyPr>
          <a:lstStyle/>
          <a:p>
            <a:r>
              <a:rPr lang="en-IN" dirty="0" smtClean="0"/>
              <a:t>The steps involved in the KNIME workflow are as follows</a:t>
            </a:r>
          </a:p>
          <a:p>
            <a:pPr marL="285750" indent="-285750">
              <a:buFont typeface="Arial" panose="020B0604020202020204" pitchFamily="34" charset="0"/>
              <a:buChar char="•"/>
            </a:pPr>
            <a:r>
              <a:rPr lang="en-IN" dirty="0" smtClean="0"/>
              <a:t>Step1-Reading the data through excel reader (Node-1)</a:t>
            </a:r>
          </a:p>
          <a:p>
            <a:pPr marL="285750" indent="-285750">
              <a:buFont typeface="Arial" panose="020B0604020202020204" pitchFamily="34" charset="0"/>
              <a:buChar char="•"/>
            </a:pPr>
            <a:r>
              <a:rPr lang="en-IN" dirty="0" smtClean="0"/>
              <a:t>Step2-Creating a node for Recency with searching and drag dropping ‘Date Time Difference’ from Node repository and configuring it fixed date of  </a:t>
            </a:r>
            <a:r>
              <a:rPr lang="en-IN" i="1" dirty="0"/>
              <a:t>"</a:t>
            </a:r>
            <a:r>
              <a:rPr lang="en-IN" i="1" dirty="0" smtClean="0"/>
              <a:t>01-06-2020“ </a:t>
            </a:r>
            <a:r>
              <a:rPr lang="en-IN" dirty="0" smtClean="0"/>
              <a:t>and base column being “ORDER_DATE”.</a:t>
            </a:r>
          </a:p>
          <a:p>
            <a:pPr marL="285750" indent="-285750">
              <a:buFont typeface="Arial" panose="020B0604020202020204" pitchFamily="34" charset="0"/>
              <a:buChar char="•"/>
            </a:pPr>
            <a:r>
              <a:rPr lang="en-IN" dirty="0" smtClean="0"/>
              <a:t>Step 3- Creating a node for ‘Monetary’ (same as sales) using ‘Math Formula’ where we give it an expression to perform an arithmetic operation x*y i.e. ‘Unit Price * Quantity Ordered’. </a:t>
            </a:r>
          </a:p>
          <a:p>
            <a:pPr marL="285750" indent="-285750">
              <a:buFont typeface="Arial" panose="020B0604020202020204" pitchFamily="34" charset="0"/>
              <a:buChar char="•"/>
            </a:pPr>
            <a:r>
              <a:rPr lang="en-IN" dirty="0" smtClean="0"/>
              <a:t>Step4-Using a group by node to group our data by Customer Name</a:t>
            </a:r>
          </a:p>
          <a:p>
            <a:pPr marL="285750" indent="-285750">
              <a:buFont typeface="Arial" panose="020B0604020202020204" pitchFamily="34" charset="0"/>
              <a:buChar char="•"/>
            </a:pPr>
            <a:r>
              <a:rPr lang="en-IN" dirty="0" smtClean="0"/>
              <a:t>Step 5-Using a Auto - Binner node to create 4 Bins for 4 segments using Quantiles  as 0.0,0.25,0.50,0.75,1</a:t>
            </a:r>
          </a:p>
          <a:p>
            <a:pPr marL="285750" indent="-285750">
              <a:buFont typeface="Arial" panose="020B0604020202020204" pitchFamily="34" charset="0"/>
              <a:buChar char="•"/>
            </a:pPr>
            <a:r>
              <a:rPr lang="en-IN" dirty="0" smtClean="0"/>
              <a:t>Step 6- We use a ‘Table-Creator’ for numbering the Bin in the required order for RFM analysis</a:t>
            </a:r>
          </a:p>
          <a:p>
            <a:pPr marL="285750" indent="-285750">
              <a:buFont typeface="Arial" panose="020B0604020202020204" pitchFamily="34" charset="0"/>
              <a:buChar char="•"/>
            </a:pPr>
            <a:r>
              <a:rPr lang="en-IN" dirty="0" smtClean="0"/>
              <a:t>Step 7-Using Cell replacer and Binning the Recency,</a:t>
            </a:r>
            <a:r>
              <a:rPr lang="en-IN" dirty="0"/>
              <a:t> For Recency Bin1 is Highest as lower the Recency metric higher is the Recency and Bin4 is lowest</a:t>
            </a:r>
            <a:r>
              <a:rPr lang="en-IN" dirty="0" smtClean="0"/>
              <a:t>.</a:t>
            </a:r>
          </a:p>
          <a:p>
            <a:pPr marL="285750" indent="-285750">
              <a:buFont typeface="Arial" panose="020B0604020202020204" pitchFamily="34" charset="0"/>
              <a:buChar char="•"/>
            </a:pPr>
            <a:r>
              <a:rPr lang="en-IN" dirty="0" smtClean="0"/>
              <a:t>Step8-Using Cell Replacer  for Frequency.</a:t>
            </a:r>
          </a:p>
          <a:p>
            <a:pPr marL="285750" indent="-285750">
              <a:buFont typeface="Arial" panose="020B0604020202020204" pitchFamily="34" charset="0"/>
              <a:buChar char="•"/>
            </a:pPr>
            <a:r>
              <a:rPr lang="en-IN" dirty="0" smtClean="0"/>
              <a:t>Step 9-Using Cell Replacer for Monetary.</a:t>
            </a:r>
          </a:p>
          <a:p>
            <a:pPr marL="285750" indent="-285750">
              <a:buFont typeface="Arial" panose="020B0604020202020204" pitchFamily="34" charset="0"/>
              <a:buChar char="•"/>
            </a:pPr>
            <a:r>
              <a:rPr lang="en-IN" dirty="0" smtClean="0"/>
              <a:t>Step 10- Creating RFM score using Column Aggregator and Concatenating the RFM values</a:t>
            </a:r>
          </a:p>
          <a:p>
            <a:pPr marL="285750" indent="-285750">
              <a:buFont typeface="Arial" panose="020B0604020202020204" pitchFamily="34" charset="0"/>
              <a:buChar char="•"/>
            </a:pPr>
            <a:r>
              <a:rPr lang="en-IN" dirty="0" smtClean="0"/>
              <a:t>Step 11- Converting RFM score to integer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6495882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5126" y="1025236"/>
            <a:ext cx="8104909" cy="3139321"/>
          </a:xfrm>
          <a:prstGeom prst="rect">
            <a:avLst/>
          </a:prstGeom>
          <a:noFill/>
        </p:spPr>
        <p:txBody>
          <a:bodyPr wrap="square" rtlCol="0">
            <a:spAutoFit/>
          </a:bodyPr>
          <a:lstStyle/>
          <a:p>
            <a:pPr marL="285750" indent="-285750">
              <a:buFont typeface="Arial" panose="020B0604020202020204" pitchFamily="34" charset="0"/>
              <a:buChar char="•"/>
            </a:pPr>
            <a:r>
              <a:rPr lang="en-IN" dirty="0"/>
              <a:t>Step 12- Creating RFM score value </a:t>
            </a:r>
          </a:p>
          <a:p>
            <a:r>
              <a:rPr lang="en-IN" dirty="0" smtClean="0"/>
              <a:t>	 </a:t>
            </a:r>
            <a:r>
              <a:rPr lang="en-IN" dirty="0"/>
              <a:t>RFM score value= RFM Score/Highest  RFM Score (444)</a:t>
            </a:r>
          </a:p>
          <a:p>
            <a:pPr marL="285750" indent="-285750">
              <a:buFont typeface="Arial" panose="020B0604020202020204" pitchFamily="34" charset="0"/>
              <a:buChar char="•"/>
            </a:pPr>
            <a:r>
              <a:rPr lang="en-IN" dirty="0"/>
              <a:t> After converting them to integers</a:t>
            </a:r>
          </a:p>
          <a:p>
            <a:endParaRPr lang="en-IN" dirty="0"/>
          </a:p>
          <a:p>
            <a:pPr marL="285750" indent="-285750">
              <a:buFont typeface="Arial" panose="020B0604020202020204" pitchFamily="34" charset="0"/>
              <a:buChar char="•"/>
            </a:pPr>
            <a:r>
              <a:rPr lang="en-IN" dirty="0"/>
              <a:t>The weightage of terms is as follows</a:t>
            </a:r>
          </a:p>
          <a:p>
            <a:pPr marL="285750" indent="-285750">
              <a:buFont typeface="Wingdings" panose="05000000000000000000" pitchFamily="2" charset="2"/>
              <a:buChar char="Ø"/>
            </a:pPr>
            <a:r>
              <a:rPr lang="en-IN" dirty="0"/>
              <a:t>Recency=R value*100</a:t>
            </a:r>
          </a:p>
          <a:p>
            <a:pPr marL="285750" indent="-285750">
              <a:buFont typeface="Wingdings" panose="05000000000000000000" pitchFamily="2" charset="2"/>
              <a:buChar char="Ø"/>
            </a:pPr>
            <a:r>
              <a:rPr lang="en-IN" dirty="0"/>
              <a:t>Frequency=F value*10</a:t>
            </a:r>
          </a:p>
          <a:p>
            <a:pPr marL="285750" indent="-285750">
              <a:buFont typeface="Wingdings" panose="05000000000000000000" pitchFamily="2" charset="2"/>
              <a:buChar char="Ø"/>
            </a:pPr>
            <a:r>
              <a:rPr lang="en-IN" dirty="0"/>
              <a:t>Monetary=M </a:t>
            </a:r>
            <a:r>
              <a:rPr lang="en-IN" dirty="0" smtClean="0"/>
              <a:t>value*1</a:t>
            </a:r>
          </a:p>
          <a:p>
            <a:endParaRPr lang="en-IN" dirty="0"/>
          </a:p>
          <a:p>
            <a:pPr marL="285750" indent="-285750">
              <a:buFont typeface="Arial" panose="020B0604020202020204" pitchFamily="34" charset="0"/>
              <a:buChar char="•"/>
            </a:pPr>
            <a:r>
              <a:rPr lang="en-IN" dirty="0"/>
              <a:t>RFM score value </a:t>
            </a:r>
            <a:r>
              <a:rPr lang="en-IN" dirty="0" smtClean="0"/>
              <a:t>of 1 being the highest and 0.25 being lowest.</a:t>
            </a: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2598430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ASSUMPTION</a:t>
            </a:r>
            <a:endParaRPr lang="en-IN" dirty="0"/>
          </a:p>
        </p:txBody>
      </p:sp>
      <p:sp>
        <p:nvSpPr>
          <p:cNvPr id="4" name="TextBox 3"/>
          <p:cNvSpPr txBox="1"/>
          <p:nvPr/>
        </p:nvSpPr>
        <p:spPr>
          <a:xfrm>
            <a:off x="1086196" y="1965960"/>
            <a:ext cx="10094422" cy="341632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dirty="0" smtClean="0"/>
              <a:t>Variable </a:t>
            </a:r>
            <a:r>
              <a:rPr lang="en-IN" dirty="0"/>
              <a:t>named “DAYS_SINCE_LASTORDER” has been </a:t>
            </a:r>
            <a:r>
              <a:rPr lang="en-IN" dirty="0" smtClean="0"/>
              <a:t>renamed as Recency</a:t>
            </a:r>
          </a:p>
          <a:p>
            <a:pPr marL="285750" indent="-285750">
              <a:lnSpc>
                <a:spcPct val="200000"/>
              </a:lnSpc>
              <a:buFont typeface="Arial" panose="020B0604020202020204" pitchFamily="34" charset="0"/>
              <a:buChar char="•"/>
            </a:pPr>
            <a:r>
              <a:rPr lang="en-IN" dirty="0" smtClean="0"/>
              <a:t>As mentioned in the FAQs Max Order Date and that may be </a:t>
            </a:r>
            <a:r>
              <a:rPr lang="en-IN" dirty="0" smtClean="0">
                <a:latin typeface="Calibri" panose="020F0502020204030204" pitchFamily="34" charset="0"/>
              </a:rPr>
              <a:t>"30-05-2020" or "01-06-2020“ </a:t>
            </a:r>
            <a:r>
              <a:rPr lang="en-IN" dirty="0" smtClean="0"/>
              <a:t>The difference between order date and Max date does give us the Recency.</a:t>
            </a:r>
          </a:p>
          <a:p>
            <a:pPr marL="285750" indent="-285750">
              <a:lnSpc>
                <a:spcPct val="200000"/>
              </a:lnSpc>
              <a:buFont typeface="Arial" panose="020B0604020202020204" pitchFamily="34" charset="0"/>
              <a:buChar char="•"/>
            </a:pPr>
            <a:r>
              <a:rPr lang="en-IN" dirty="0" smtClean="0"/>
              <a:t>The Variable name ‘ORDER_NO’ and ‘ORDER_LINE_NO’ have transformed to categorical type, as  they makes more sense in that format</a:t>
            </a:r>
          </a:p>
          <a:p>
            <a:r>
              <a:rPr lang="en-IN" i="1" dirty="0"/>
              <a:t/>
            </a:r>
            <a:br>
              <a:rPr lang="en-IN" i="1" dirty="0"/>
            </a:br>
            <a:r>
              <a:rPr lang="en-IN" dirty="0" smtClean="0"/>
              <a:t> </a:t>
            </a:r>
            <a:endParaRPr lang="en-IN" dirty="0"/>
          </a:p>
        </p:txBody>
      </p:sp>
    </p:spTree>
    <p:extLst>
      <p:ext uri="{BB962C8B-B14F-4D97-AF65-F5344CB8AC3E}">
        <p14:creationId xmlns:p14="http://schemas.microsoft.com/office/powerpoint/2010/main" val="23044196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8481" t="23769" r="25616" b="60322"/>
          <a:stretch/>
        </p:blipFill>
        <p:spPr>
          <a:xfrm>
            <a:off x="419095" y="1219197"/>
            <a:ext cx="11430000" cy="2258293"/>
          </a:xfrm>
          <a:prstGeom prst="rect">
            <a:avLst/>
          </a:prstGeom>
        </p:spPr>
      </p:pic>
      <p:pic>
        <p:nvPicPr>
          <p:cNvPr id="5" name="Picture 4"/>
          <p:cNvPicPr>
            <a:picLocks noChangeAspect="1"/>
          </p:cNvPicPr>
          <p:nvPr/>
        </p:nvPicPr>
        <p:blipFill rotWithShape="1">
          <a:blip r:embed="rId3"/>
          <a:srcRect l="10708" t="21496" r="16151" b="62974"/>
          <a:stretch/>
        </p:blipFill>
        <p:spPr>
          <a:xfrm>
            <a:off x="419095" y="3616035"/>
            <a:ext cx="9639305" cy="2355273"/>
          </a:xfrm>
          <a:prstGeom prst="rect">
            <a:avLst/>
          </a:prstGeom>
        </p:spPr>
      </p:pic>
      <p:pic>
        <p:nvPicPr>
          <p:cNvPr id="7" name="Picture 6"/>
          <p:cNvPicPr>
            <a:picLocks noChangeAspect="1"/>
          </p:cNvPicPr>
          <p:nvPr/>
        </p:nvPicPr>
        <p:blipFill rotWithShape="1">
          <a:blip r:embed="rId4"/>
          <a:srcRect l="83329" t="21496" r="6343" b="65057"/>
          <a:stretch/>
        </p:blipFill>
        <p:spPr>
          <a:xfrm>
            <a:off x="10058400" y="3616034"/>
            <a:ext cx="1790696" cy="2355273"/>
          </a:xfrm>
          <a:prstGeom prst="rect">
            <a:avLst/>
          </a:prstGeom>
        </p:spPr>
      </p:pic>
      <p:sp>
        <p:nvSpPr>
          <p:cNvPr id="8" name="TextBox 7"/>
          <p:cNvSpPr txBox="1"/>
          <p:nvPr/>
        </p:nvSpPr>
        <p:spPr>
          <a:xfrm>
            <a:off x="521362" y="438047"/>
            <a:ext cx="9550891" cy="523220"/>
          </a:xfrm>
          <a:prstGeom prst="rect">
            <a:avLst/>
          </a:prstGeom>
          <a:noFill/>
        </p:spPr>
        <p:txBody>
          <a:bodyPr wrap="square" rtlCol="0">
            <a:spAutoFit/>
          </a:bodyPr>
          <a:lstStyle/>
          <a:p>
            <a:r>
              <a:rPr lang="en-US" sz="2800" b="1" dirty="0" smtClean="0">
                <a:solidFill>
                  <a:schemeClr val="accent5">
                    <a:lumMod val="75000"/>
                  </a:schemeClr>
                </a:solidFill>
              </a:rPr>
              <a:t>RFM Output Table Head</a:t>
            </a:r>
            <a:endParaRPr lang="en-IN" sz="2800" dirty="0">
              <a:solidFill>
                <a:schemeClr val="accent5">
                  <a:lumMod val="75000"/>
                </a:schemeClr>
              </a:solidFill>
            </a:endParaRPr>
          </a:p>
        </p:txBody>
      </p:sp>
    </p:spTree>
    <p:extLst>
      <p:ext uri="{BB962C8B-B14F-4D97-AF65-F5344CB8AC3E}">
        <p14:creationId xmlns:p14="http://schemas.microsoft.com/office/powerpoint/2010/main" val="2782592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17" y="720437"/>
            <a:ext cx="1957474" cy="858981"/>
          </a:xfrm>
        </p:spPr>
        <p:txBody>
          <a:bodyPr>
            <a:normAutofit fontScale="90000"/>
          </a:bodyPr>
          <a:lstStyle/>
          <a:p>
            <a:r>
              <a:rPr lang="en-US" dirty="0"/>
              <a:t/>
            </a:r>
            <a:br>
              <a:rPr lang="en-US" dirty="0"/>
            </a:br>
            <a:endParaRPr lang="en-IN" dirty="0"/>
          </a:p>
        </p:txBody>
      </p:sp>
      <p:pic>
        <p:nvPicPr>
          <p:cNvPr id="6" name="Picture 5"/>
          <p:cNvPicPr>
            <a:picLocks noChangeAspect="1"/>
          </p:cNvPicPr>
          <p:nvPr/>
        </p:nvPicPr>
        <p:blipFill rotWithShape="1">
          <a:blip r:embed="rId2"/>
          <a:srcRect l="46173" t="82208" r="43338" b="13977"/>
          <a:stretch/>
        </p:blipFill>
        <p:spPr>
          <a:xfrm>
            <a:off x="3553732" y="5082327"/>
            <a:ext cx="1743075" cy="328613"/>
          </a:xfrm>
          <a:prstGeom prst="rect">
            <a:avLst/>
          </a:prstGeom>
        </p:spPr>
      </p:pic>
      <p:pic>
        <p:nvPicPr>
          <p:cNvPr id="7" name="Picture 6"/>
          <p:cNvPicPr>
            <a:picLocks noChangeAspect="1"/>
          </p:cNvPicPr>
          <p:nvPr/>
        </p:nvPicPr>
        <p:blipFill rotWithShape="1">
          <a:blip r:embed="rId2"/>
          <a:srcRect l="72741" t="82539" r="22014" b="14309"/>
          <a:stretch/>
        </p:blipFill>
        <p:spPr>
          <a:xfrm>
            <a:off x="6595195" y="5111719"/>
            <a:ext cx="871537" cy="271464"/>
          </a:xfrm>
          <a:prstGeom prst="rect">
            <a:avLst/>
          </a:prstGeom>
        </p:spPr>
      </p:pic>
      <p:sp>
        <p:nvSpPr>
          <p:cNvPr id="8" name="TextBox 7"/>
          <p:cNvSpPr txBox="1"/>
          <p:nvPr/>
        </p:nvSpPr>
        <p:spPr>
          <a:xfrm>
            <a:off x="521362" y="438047"/>
            <a:ext cx="9550891" cy="523220"/>
          </a:xfrm>
          <a:prstGeom prst="rect">
            <a:avLst/>
          </a:prstGeom>
          <a:noFill/>
        </p:spPr>
        <p:txBody>
          <a:bodyPr wrap="square" rtlCol="0">
            <a:spAutoFit/>
          </a:bodyPr>
          <a:lstStyle/>
          <a:p>
            <a:r>
              <a:rPr lang="en-US" sz="2800" b="1" dirty="0">
                <a:solidFill>
                  <a:schemeClr val="accent5">
                    <a:lumMod val="75000"/>
                  </a:schemeClr>
                </a:solidFill>
              </a:rPr>
              <a:t>Inferences from RFM Analysis and identified segments</a:t>
            </a:r>
            <a:endParaRPr lang="en-IN" sz="2800" dirty="0">
              <a:solidFill>
                <a:schemeClr val="accent5">
                  <a:lumMod val="75000"/>
                </a:schemeClr>
              </a:solidFill>
            </a:endParaRPr>
          </a:p>
        </p:txBody>
      </p:sp>
      <p:sp>
        <p:nvSpPr>
          <p:cNvPr id="9" name="TextBox 8"/>
          <p:cNvSpPr txBox="1"/>
          <p:nvPr/>
        </p:nvSpPr>
        <p:spPr>
          <a:xfrm>
            <a:off x="468076" y="973246"/>
            <a:ext cx="3580430" cy="461665"/>
          </a:xfrm>
          <a:prstGeom prst="rect">
            <a:avLst/>
          </a:prstGeom>
          <a:noFill/>
        </p:spPr>
        <p:txBody>
          <a:bodyPr wrap="square" rtlCol="0">
            <a:spAutoFit/>
          </a:bodyPr>
          <a:lstStyle/>
          <a:p>
            <a:r>
              <a:rPr lang="en-IN" sz="2400" dirty="0" smtClean="0"/>
              <a:t>Top </a:t>
            </a:r>
            <a:r>
              <a:rPr lang="en-IN" sz="2400" dirty="0" smtClean="0">
                <a:latin typeface="Calibri" panose="020F0502020204030204" pitchFamily="34" charset="0"/>
              </a:rPr>
              <a:t>5</a:t>
            </a:r>
            <a:r>
              <a:rPr lang="en-IN" sz="2400" dirty="0" smtClean="0"/>
              <a:t> Best Customers</a:t>
            </a:r>
            <a:endParaRPr lang="en-IN" sz="2400" dirty="0"/>
          </a:p>
        </p:txBody>
      </p:sp>
      <p:pic>
        <p:nvPicPr>
          <p:cNvPr id="10" name="Picture 9"/>
          <p:cNvPicPr>
            <a:picLocks noChangeAspect="1"/>
          </p:cNvPicPr>
          <p:nvPr/>
        </p:nvPicPr>
        <p:blipFill rotWithShape="1">
          <a:blip r:embed="rId3"/>
          <a:srcRect l="32218" t="20170" r="13051" b="43656"/>
          <a:stretch/>
        </p:blipFill>
        <p:spPr>
          <a:xfrm>
            <a:off x="1279554" y="1446890"/>
            <a:ext cx="9334237" cy="3468559"/>
          </a:xfrm>
          <a:prstGeom prst="rect">
            <a:avLst/>
          </a:prstGeom>
        </p:spPr>
      </p:pic>
      <p:pic>
        <p:nvPicPr>
          <p:cNvPr id="11" name="Picture 10"/>
          <p:cNvPicPr>
            <a:picLocks noChangeAspect="1"/>
          </p:cNvPicPr>
          <p:nvPr/>
        </p:nvPicPr>
        <p:blipFill rotWithShape="1">
          <a:blip r:embed="rId3"/>
          <a:srcRect l="75343" t="82481" r="15819" b="14678"/>
          <a:stretch/>
        </p:blipFill>
        <p:spPr>
          <a:xfrm>
            <a:off x="8257308" y="5097186"/>
            <a:ext cx="1517667" cy="274278"/>
          </a:xfrm>
          <a:prstGeom prst="rect">
            <a:avLst/>
          </a:prstGeom>
        </p:spPr>
      </p:pic>
      <p:sp>
        <p:nvSpPr>
          <p:cNvPr id="12" name="TextBox 11"/>
          <p:cNvSpPr txBox="1"/>
          <p:nvPr/>
        </p:nvSpPr>
        <p:spPr>
          <a:xfrm>
            <a:off x="300817" y="5577818"/>
            <a:ext cx="11111346" cy="923330"/>
          </a:xfrm>
          <a:prstGeom prst="rect">
            <a:avLst/>
          </a:prstGeom>
          <a:noFill/>
        </p:spPr>
        <p:txBody>
          <a:bodyPr wrap="square" rtlCol="0">
            <a:spAutoFit/>
          </a:bodyPr>
          <a:lstStyle/>
          <a:p>
            <a:r>
              <a:rPr lang="en-IN" dirty="0"/>
              <a:t>These customers have proven to have a higher willingness to pay, so don't use discount pricing to generate incremental sales. Instead, focus on value added offers through </a:t>
            </a:r>
            <a:r>
              <a:rPr lang="en-IN" dirty="0" smtClean="0"/>
              <a:t>product recommendations</a:t>
            </a:r>
            <a:r>
              <a:rPr lang="en-IN" dirty="0"/>
              <a:t> based on previous purchases</a:t>
            </a:r>
          </a:p>
        </p:txBody>
      </p:sp>
    </p:spTree>
    <p:extLst>
      <p:ext uri="{BB962C8B-B14F-4D97-AF65-F5344CB8AC3E}">
        <p14:creationId xmlns:p14="http://schemas.microsoft.com/office/powerpoint/2010/main" val="3203096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17" y="720437"/>
            <a:ext cx="1957474" cy="858981"/>
          </a:xfrm>
        </p:spPr>
        <p:txBody>
          <a:bodyPr>
            <a:normAutofit fontScale="90000"/>
          </a:bodyPr>
          <a:lstStyle/>
          <a:p>
            <a:r>
              <a:rPr lang="en-US" dirty="0"/>
              <a:t/>
            </a:r>
            <a:br>
              <a:rPr lang="en-US" dirty="0"/>
            </a:br>
            <a:endParaRPr lang="en-IN" dirty="0"/>
          </a:p>
        </p:txBody>
      </p:sp>
      <p:pic>
        <p:nvPicPr>
          <p:cNvPr id="6" name="Picture 5"/>
          <p:cNvPicPr>
            <a:picLocks noChangeAspect="1"/>
          </p:cNvPicPr>
          <p:nvPr/>
        </p:nvPicPr>
        <p:blipFill rotWithShape="1">
          <a:blip r:embed="rId2"/>
          <a:srcRect l="46173" t="82208" r="43338" b="13977"/>
          <a:stretch/>
        </p:blipFill>
        <p:spPr>
          <a:xfrm>
            <a:off x="3870615" y="5213431"/>
            <a:ext cx="1743075" cy="328613"/>
          </a:xfrm>
          <a:prstGeom prst="rect">
            <a:avLst/>
          </a:prstGeom>
        </p:spPr>
      </p:pic>
      <p:pic>
        <p:nvPicPr>
          <p:cNvPr id="7" name="Picture 6"/>
          <p:cNvPicPr>
            <a:picLocks noChangeAspect="1"/>
          </p:cNvPicPr>
          <p:nvPr/>
        </p:nvPicPr>
        <p:blipFill rotWithShape="1">
          <a:blip r:embed="rId2"/>
          <a:srcRect l="72741" t="82539" r="22014" b="14309"/>
          <a:stretch/>
        </p:blipFill>
        <p:spPr>
          <a:xfrm>
            <a:off x="8243889" y="5277868"/>
            <a:ext cx="871537" cy="271464"/>
          </a:xfrm>
          <a:prstGeom prst="rect">
            <a:avLst/>
          </a:prstGeom>
        </p:spPr>
      </p:pic>
      <p:sp>
        <p:nvSpPr>
          <p:cNvPr id="8" name="TextBox 7"/>
          <p:cNvSpPr txBox="1"/>
          <p:nvPr/>
        </p:nvSpPr>
        <p:spPr>
          <a:xfrm>
            <a:off x="521362" y="438047"/>
            <a:ext cx="9550891" cy="523220"/>
          </a:xfrm>
          <a:prstGeom prst="rect">
            <a:avLst/>
          </a:prstGeom>
          <a:noFill/>
        </p:spPr>
        <p:txBody>
          <a:bodyPr wrap="square" rtlCol="0">
            <a:spAutoFit/>
          </a:bodyPr>
          <a:lstStyle/>
          <a:p>
            <a:r>
              <a:rPr lang="en-US" sz="2800" b="1" dirty="0">
                <a:solidFill>
                  <a:schemeClr val="accent5">
                    <a:lumMod val="75000"/>
                  </a:schemeClr>
                </a:solidFill>
              </a:rPr>
              <a:t>Inferences from RFM Analysis and identified segments</a:t>
            </a:r>
            <a:endParaRPr lang="en-IN" sz="2800" dirty="0">
              <a:solidFill>
                <a:schemeClr val="accent5">
                  <a:lumMod val="75000"/>
                </a:schemeClr>
              </a:solidFill>
            </a:endParaRPr>
          </a:p>
        </p:txBody>
      </p:sp>
      <p:sp>
        <p:nvSpPr>
          <p:cNvPr id="9" name="TextBox 8"/>
          <p:cNvSpPr txBox="1"/>
          <p:nvPr/>
        </p:nvSpPr>
        <p:spPr>
          <a:xfrm>
            <a:off x="521362" y="1252937"/>
            <a:ext cx="3580430" cy="461665"/>
          </a:xfrm>
          <a:prstGeom prst="rect">
            <a:avLst/>
          </a:prstGeom>
          <a:noFill/>
        </p:spPr>
        <p:txBody>
          <a:bodyPr wrap="square" rtlCol="0">
            <a:spAutoFit/>
          </a:bodyPr>
          <a:lstStyle/>
          <a:p>
            <a:r>
              <a:rPr lang="en-IN" sz="2400" dirty="0" smtClean="0"/>
              <a:t>Top </a:t>
            </a:r>
            <a:r>
              <a:rPr lang="en-IN" sz="2400" dirty="0" smtClean="0">
                <a:latin typeface="Calibri" panose="020F0502020204030204" pitchFamily="34" charset="0"/>
              </a:rPr>
              <a:t>5</a:t>
            </a:r>
            <a:r>
              <a:rPr lang="en-IN" sz="2400" dirty="0" smtClean="0"/>
              <a:t> Loyal Customers</a:t>
            </a:r>
            <a:endParaRPr lang="en-IN" sz="2400" dirty="0"/>
          </a:p>
        </p:txBody>
      </p:sp>
      <p:pic>
        <p:nvPicPr>
          <p:cNvPr id="4" name="Picture 3"/>
          <p:cNvPicPr>
            <a:picLocks noChangeAspect="1"/>
          </p:cNvPicPr>
          <p:nvPr/>
        </p:nvPicPr>
        <p:blipFill rotWithShape="1">
          <a:blip r:embed="rId3"/>
          <a:srcRect l="32538" t="20929" r="13156" b="48512"/>
          <a:stretch/>
        </p:blipFill>
        <p:spPr>
          <a:xfrm>
            <a:off x="1131037" y="1900669"/>
            <a:ext cx="9693451" cy="3066845"/>
          </a:xfrm>
          <a:prstGeom prst="rect">
            <a:avLst/>
          </a:prstGeom>
        </p:spPr>
      </p:pic>
      <p:sp>
        <p:nvSpPr>
          <p:cNvPr id="10" name="TextBox 9"/>
          <p:cNvSpPr txBox="1"/>
          <p:nvPr/>
        </p:nvSpPr>
        <p:spPr>
          <a:xfrm>
            <a:off x="521362" y="5787961"/>
            <a:ext cx="9369760" cy="646331"/>
          </a:xfrm>
          <a:prstGeom prst="rect">
            <a:avLst/>
          </a:prstGeom>
          <a:noFill/>
        </p:spPr>
        <p:txBody>
          <a:bodyPr wrap="square" rtlCol="0">
            <a:spAutoFit/>
          </a:bodyPr>
          <a:lstStyle/>
          <a:p>
            <a:r>
              <a:rPr lang="en-IN" dirty="0" smtClean="0"/>
              <a:t>We can consider </a:t>
            </a:r>
            <a:r>
              <a:rPr lang="en-IN" dirty="0"/>
              <a:t>rewarding these customers with Free Shipping or other like </a:t>
            </a:r>
            <a:r>
              <a:rPr lang="en-IN" dirty="0" smtClean="0"/>
              <a:t>benefits to move them up to Best Customers segment</a:t>
            </a:r>
            <a:endParaRPr lang="en-IN" dirty="0"/>
          </a:p>
        </p:txBody>
      </p:sp>
    </p:spTree>
    <p:extLst>
      <p:ext uri="{BB962C8B-B14F-4D97-AF65-F5344CB8AC3E}">
        <p14:creationId xmlns:p14="http://schemas.microsoft.com/office/powerpoint/2010/main" val="4253524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17" y="720437"/>
            <a:ext cx="1957474" cy="858981"/>
          </a:xfrm>
        </p:spPr>
        <p:txBody>
          <a:bodyPr>
            <a:normAutofit fontScale="90000"/>
          </a:bodyPr>
          <a:lstStyle/>
          <a:p>
            <a:r>
              <a:rPr lang="en-US" dirty="0"/>
              <a:t/>
            </a:r>
            <a:br>
              <a:rPr lang="en-US" dirty="0"/>
            </a:br>
            <a:endParaRPr lang="en-IN" dirty="0"/>
          </a:p>
        </p:txBody>
      </p:sp>
      <p:pic>
        <p:nvPicPr>
          <p:cNvPr id="6" name="Picture 5"/>
          <p:cNvPicPr>
            <a:picLocks noChangeAspect="1"/>
          </p:cNvPicPr>
          <p:nvPr/>
        </p:nvPicPr>
        <p:blipFill rotWithShape="1">
          <a:blip r:embed="rId2"/>
          <a:srcRect l="46173" t="82208" r="43338" b="13977"/>
          <a:stretch/>
        </p:blipFill>
        <p:spPr>
          <a:xfrm>
            <a:off x="3912177" y="4842643"/>
            <a:ext cx="1743075" cy="328613"/>
          </a:xfrm>
          <a:prstGeom prst="rect">
            <a:avLst/>
          </a:prstGeom>
        </p:spPr>
      </p:pic>
      <p:pic>
        <p:nvPicPr>
          <p:cNvPr id="7" name="Picture 6"/>
          <p:cNvPicPr>
            <a:picLocks noChangeAspect="1"/>
          </p:cNvPicPr>
          <p:nvPr/>
        </p:nvPicPr>
        <p:blipFill rotWithShape="1">
          <a:blip r:embed="rId2"/>
          <a:srcRect l="72741" t="82539" r="22014" b="14309"/>
          <a:stretch/>
        </p:blipFill>
        <p:spPr>
          <a:xfrm>
            <a:off x="8881197" y="4944866"/>
            <a:ext cx="871537" cy="271464"/>
          </a:xfrm>
          <a:prstGeom prst="rect">
            <a:avLst/>
          </a:prstGeom>
        </p:spPr>
      </p:pic>
      <p:sp>
        <p:nvSpPr>
          <p:cNvPr id="8" name="TextBox 7"/>
          <p:cNvSpPr txBox="1"/>
          <p:nvPr/>
        </p:nvSpPr>
        <p:spPr>
          <a:xfrm>
            <a:off x="521362" y="438047"/>
            <a:ext cx="9550891" cy="523220"/>
          </a:xfrm>
          <a:prstGeom prst="rect">
            <a:avLst/>
          </a:prstGeom>
          <a:noFill/>
        </p:spPr>
        <p:txBody>
          <a:bodyPr wrap="square" rtlCol="0">
            <a:spAutoFit/>
          </a:bodyPr>
          <a:lstStyle/>
          <a:p>
            <a:r>
              <a:rPr lang="en-US" sz="2800" b="1" dirty="0">
                <a:solidFill>
                  <a:schemeClr val="accent5">
                    <a:lumMod val="75000"/>
                  </a:schemeClr>
                </a:solidFill>
              </a:rPr>
              <a:t>Inferences from RFM Analysis and identified segments</a:t>
            </a:r>
            <a:endParaRPr lang="en-IN" sz="2800" dirty="0">
              <a:solidFill>
                <a:schemeClr val="accent5">
                  <a:lumMod val="75000"/>
                </a:schemeClr>
              </a:solidFill>
            </a:endParaRPr>
          </a:p>
        </p:txBody>
      </p:sp>
      <p:sp>
        <p:nvSpPr>
          <p:cNvPr id="9" name="TextBox 8"/>
          <p:cNvSpPr txBox="1"/>
          <p:nvPr/>
        </p:nvSpPr>
        <p:spPr>
          <a:xfrm>
            <a:off x="659060" y="1410657"/>
            <a:ext cx="5783304" cy="461665"/>
          </a:xfrm>
          <a:prstGeom prst="rect">
            <a:avLst/>
          </a:prstGeom>
          <a:noFill/>
        </p:spPr>
        <p:txBody>
          <a:bodyPr wrap="square" rtlCol="0">
            <a:spAutoFit/>
          </a:bodyPr>
          <a:lstStyle/>
          <a:p>
            <a:r>
              <a:rPr lang="en-IN" sz="2400" dirty="0" smtClean="0"/>
              <a:t> Customers on the Verge of Churning</a:t>
            </a:r>
            <a:endParaRPr lang="en-IN" sz="2400" dirty="0"/>
          </a:p>
        </p:txBody>
      </p:sp>
      <p:pic>
        <p:nvPicPr>
          <p:cNvPr id="4" name="Picture 3"/>
          <p:cNvPicPr>
            <a:picLocks noChangeAspect="1"/>
          </p:cNvPicPr>
          <p:nvPr/>
        </p:nvPicPr>
        <p:blipFill rotWithShape="1">
          <a:blip r:embed="rId3"/>
          <a:srcRect l="32537" t="20738" r="13370" b="58239"/>
          <a:stretch/>
        </p:blipFill>
        <p:spPr>
          <a:xfrm>
            <a:off x="783752" y="2028808"/>
            <a:ext cx="10287426" cy="2645389"/>
          </a:xfrm>
          <a:prstGeom prst="rect">
            <a:avLst/>
          </a:prstGeom>
        </p:spPr>
      </p:pic>
      <p:sp>
        <p:nvSpPr>
          <p:cNvPr id="5" name="TextBox 4"/>
          <p:cNvSpPr txBox="1"/>
          <p:nvPr/>
        </p:nvSpPr>
        <p:spPr>
          <a:xfrm>
            <a:off x="783752" y="5741738"/>
            <a:ext cx="8263266" cy="369332"/>
          </a:xfrm>
          <a:prstGeom prst="rect">
            <a:avLst/>
          </a:prstGeom>
          <a:noFill/>
        </p:spPr>
        <p:txBody>
          <a:bodyPr wrap="square" rtlCol="0">
            <a:spAutoFit/>
          </a:bodyPr>
          <a:lstStyle/>
          <a:p>
            <a:r>
              <a:rPr lang="en-IN" dirty="0"/>
              <a:t>These are on the verge of being lost &amp; hence needs high &amp; immediate attention</a:t>
            </a:r>
          </a:p>
        </p:txBody>
      </p:sp>
    </p:spTree>
    <p:extLst>
      <p:ext uri="{BB962C8B-B14F-4D97-AF65-F5344CB8AC3E}">
        <p14:creationId xmlns:p14="http://schemas.microsoft.com/office/powerpoint/2010/main" val="3849583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17" y="720437"/>
            <a:ext cx="1957474" cy="858981"/>
          </a:xfrm>
        </p:spPr>
        <p:txBody>
          <a:bodyPr>
            <a:normAutofit fontScale="90000"/>
          </a:bodyPr>
          <a:lstStyle/>
          <a:p>
            <a:r>
              <a:rPr lang="en-US" dirty="0"/>
              <a:t/>
            </a:r>
            <a:br>
              <a:rPr lang="en-US" dirty="0"/>
            </a:br>
            <a:endParaRPr lang="en-IN" dirty="0"/>
          </a:p>
        </p:txBody>
      </p:sp>
      <p:pic>
        <p:nvPicPr>
          <p:cNvPr id="6" name="Picture 5"/>
          <p:cNvPicPr>
            <a:picLocks noChangeAspect="1"/>
          </p:cNvPicPr>
          <p:nvPr/>
        </p:nvPicPr>
        <p:blipFill rotWithShape="1">
          <a:blip r:embed="rId2"/>
          <a:srcRect l="46173" t="82208" r="43338" b="13977"/>
          <a:stretch/>
        </p:blipFill>
        <p:spPr>
          <a:xfrm>
            <a:off x="3787486" y="4837832"/>
            <a:ext cx="1743075" cy="328613"/>
          </a:xfrm>
          <a:prstGeom prst="rect">
            <a:avLst/>
          </a:prstGeom>
        </p:spPr>
      </p:pic>
      <p:pic>
        <p:nvPicPr>
          <p:cNvPr id="7" name="Picture 6"/>
          <p:cNvPicPr>
            <a:picLocks noChangeAspect="1"/>
          </p:cNvPicPr>
          <p:nvPr/>
        </p:nvPicPr>
        <p:blipFill rotWithShape="1">
          <a:blip r:embed="rId2"/>
          <a:srcRect l="72741" t="82539" r="22014" b="14309"/>
          <a:stretch/>
        </p:blipFill>
        <p:spPr>
          <a:xfrm>
            <a:off x="6941561" y="4894981"/>
            <a:ext cx="871537" cy="271464"/>
          </a:xfrm>
          <a:prstGeom prst="rect">
            <a:avLst/>
          </a:prstGeom>
        </p:spPr>
      </p:pic>
      <p:sp>
        <p:nvSpPr>
          <p:cNvPr id="8" name="TextBox 7"/>
          <p:cNvSpPr txBox="1"/>
          <p:nvPr/>
        </p:nvSpPr>
        <p:spPr>
          <a:xfrm>
            <a:off x="521362" y="438047"/>
            <a:ext cx="9550891" cy="523220"/>
          </a:xfrm>
          <a:prstGeom prst="rect">
            <a:avLst/>
          </a:prstGeom>
          <a:noFill/>
        </p:spPr>
        <p:txBody>
          <a:bodyPr wrap="square" rtlCol="0">
            <a:spAutoFit/>
          </a:bodyPr>
          <a:lstStyle/>
          <a:p>
            <a:r>
              <a:rPr lang="en-US" sz="2800" b="1" dirty="0">
                <a:solidFill>
                  <a:schemeClr val="accent5">
                    <a:lumMod val="75000"/>
                  </a:schemeClr>
                </a:solidFill>
              </a:rPr>
              <a:t>Inferences from RFM Analysis and identified segments</a:t>
            </a:r>
            <a:endParaRPr lang="en-IN" sz="2800" dirty="0">
              <a:solidFill>
                <a:schemeClr val="accent5">
                  <a:lumMod val="75000"/>
                </a:schemeClr>
              </a:solidFill>
            </a:endParaRPr>
          </a:p>
        </p:txBody>
      </p:sp>
      <p:sp>
        <p:nvSpPr>
          <p:cNvPr id="9" name="TextBox 8"/>
          <p:cNvSpPr txBox="1"/>
          <p:nvPr/>
        </p:nvSpPr>
        <p:spPr>
          <a:xfrm>
            <a:off x="521362" y="1149927"/>
            <a:ext cx="3580430" cy="461665"/>
          </a:xfrm>
          <a:prstGeom prst="rect">
            <a:avLst/>
          </a:prstGeom>
          <a:noFill/>
        </p:spPr>
        <p:txBody>
          <a:bodyPr wrap="square" rtlCol="0">
            <a:spAutoFit/>
          </a:bodyPr>
          <a:lstStyle/>
          <a:p>
            <a:r>
              <a:rPr lang="en-IN" sz="2400" dirty="0" smtClean="0"/>
              <a:t>Lost-Inactive Customers</a:t>
            </a:r>
            <a:endParaRPr lang="en-IN" sz="2400" dirty="0"/>
          </a:p>
        </p:txBody>
      </p:sp>
      <p:pic>
        <p:nvPicPr>
          <p:cNvPr id="3" name="Picture 2"/>
          <p:cNvPicPr>
            <a:picLocks noChangeAspect="1"/>
          </p:cNvPicPr>
          <p:nvPr/>
        </p:nvPicPr>
        <p:blipFill rotWithShape="1">
          <a:blip r:embed="rId3"/>
          <a:srcRect l="32217" t="21307" r="12838" b="50284"/>
          <a:stretch/>
        </p:blipFill>
        <p:spPr>
          <a:xfrm>
            <a:off x="728334" y="1726083"/>
            <a:ext cx="10310566" cy="2997258"/>
          </a:xfrm>
          <a:prstGeom prst="rect">
            <a:avLst/>
          </a:prstGeom>
        </p:spPr>
      </p:pic>
      <p:pic>
        <p:nvPicPr>
          <p:cNvPr id="10" name="Picture 9"/>
          <p:cNvPicPr>
            <a:picLocks noChangeAspect="1"/>
          </p:cNvPicPr>
          <p:nvPr/>
        </p:nvPicPr>
        <p:blipFill rotWithShape="1">
          <a:blip r:embed="rId4"/>
          <a:srcRect l="75343" t="82481" r="17927" b="13989"/>
          <a:stretch/>
        </p:blipFill>
        <p:spPr>
          <a:xfrm>
            <a:off x="9494474" y="4894981"/>
            <a:ext cx="1155557" cy="340748"/>
          </a:xfrm>
          <a:prstGeom prst="rect">
            <a:avLst/>
          </a:prstGeom>
        </p:spPr>
      </p:pic>
      <p:sp>
        <p:nvSpPr>
          <p:cNvPr id="4" name="TextBox 3"/>
          <p:cNvSpPr txBox="1"/>
          <p:nvPr/>
        </p:nvSpPr>
        <p:spPr>
          <a:xfrm>
            <a:off x="678491" y="5682121"/>
            <a:ext cx="9704139" cy="646331"/>
          </a:xfrm>
          <a:prstGeom prst="rect">
            <a:avLst/>
          </a:prstGeom>
          <a:noFill/>
        </p:spPr>
        <p:txBody>
          <a:bodyPr wrap="square" rtlCol="0">
            <a:spAutoFit/>
          </a:bodyPr>
          <a:lstStyle/>
          <a:p>
            <a:r>
              <a:rPr lang="en-IN" dirty="0"/>
              <a:t>This category is very difficult to bring back &amp; minimal </a:t>
            </a:r>
            <a:r>
              <a:rPr lang="en-IN" dirty="0" smtClean="0"/>
              <a:t>efforts and resources </a:t>
            </a:r>
            <a:r>
              <a:rPr lang="en-IN" dirty="0"/>
              <a:t>should be </a:t>
            </a:r>
            <a:r>
              <a:rPr lang="en-IN" dirty="0" smtClean="0"/>
              <a:t>channelled </a:t>
            </a:r>
            <a:r>
              <a:rPr lang="en-IN" dirty="0"/>
              <a:t>towards them. Instead companies can understand from their experiences about areas to improve on.</a:t>
            </a:r>
          </a:p>
        </p:txBody>
      </p:sp>
    </p:spTree>
    <p:extLst>
      <p:ext uri="{BB962C8B-B14F-4D97-AF65-F5344CB8AC3E}">
        <p14:creationId xmlns:p14="http://schemas.microsoft.com/office/powerpoint/2010/main" val="2241447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17" y="720437"/>
            <a:ext cx="1957474" cy="858981"/>
          </a:xfrm>
        </p:spPr>
        <p:txBody>
          <a:bodyPr>
            <a:normAutofit fontScale="90000"/>
          </a:bodyPr>
          <a:lstStyle/>
          <a:p>
            <a:r>
              <a:rPr lang="en-US" dirty="0"/>
              <a:t/>
            </a:r>
            <a:br>
              <a:rPr lang="en-US" dirty="0"/>
            </a:br>
            <a:endParaRPr lang="en-IN" dirty="0"/>
          </a:p>
        </p:txBody>
      </p:sp>
      <p:sp>
        <p:nvSpPr>
          <p:cNvPr id="8" name="TextBox 7"/>
          <p:cNvSpPr txBox="1"/>
          <p:nvPr/>
        </p:nvSpPr>
        <p:spPr>
          <a:xfrm>
            <a:off x="521362" y="438047"/>
            <a:ext cx="9550891" cy="523220"/>
          </a:xfrm>
          <a:prstGeom prst="rect">
            <a:avLst/>
          </a:prstGeom>
          <a:noFill/>
        </p:spPr>
        <p:txBody>
          <a:bodyPr wrap="square" rtlCol="0">
            <a:spAutoFit/>
          </a:bodyPr>
          <a:lstStyle/>
          <a:p>
            <a:r>
              <a:rPr lang="en-US" sz="2800" b="1" dirty="0">
                <a:solidFill>
                  <a:schemeClr val="accent5">
                    <a:lumMod val="75000"/>
                  </a:schemeClr>
                </a:solidFill>
              </a:rPr>
              <a:t>Inferences from RFM Analysis and identified segments</a:t>
            </a:r>
            <a:endParaRPr lang="en-IN" sz="2800" dirty="0">
              <a:solidFill>
                <a:schemeClr val="accent5">
                  <a:lumMod val="75000"/>
                </a:schemeClr>
              </a:solidFill>
            </a:endParaRPr>
          </a:p>
        </p:txBody>
      </p:sp>
      <p:sp>
        <p:nvSpPr>
          <p:cNvPr id="9" name="TextBox 8"/>
          <p:cNvSpPr txBox="1"/>
          <p:nvPr/>
        </p:nvSpPr>
        <p:spPr>
          <a:xfrm>
            <a:off x="521362" y="1094509"/>
            <a:ext cx="2388093" cy="461665"/>
          </a:xfrm>
          <a:prstGeom prst="rect">
            <a:avLst/>
          </a:prstGeom>
          <a:noFill/>
        </p:spPr>
        <p:txBody>
          <a:bodyPr wrap="square" rtlCol="0">
            <a:spAutoFit/>
          </a:bodyPr>
          <a:lstStyle/>
          <a:p>
            <a:r>
              <a:rPr lang="en-IN" sz="2400" dirty="0" smtClean="0"/>
              <a:t> New Customers</a:t>
            </a:r>
          </a:p>
        </p:txBody>
      </p:sp>
      <p:sp>
        <p:nvSpPr>
          <p:cNvPr id="5" name="TextBox 4"/>
          <p:cNvSpPr txBox="1"/>
          <p:nvPr/>
        </p:nvSpPr>
        <p:spPr>
          <a:xfrm>
            <a:off x="721828" y="5710699"/>
            <a:ext cx="9149957" cy="646331"/>
          </a:xfrm>
          <a:prstGeom prst="rect">
            <a:avLst/>
          </a:prstGeom>
          <a:noFill/>
        </p:spPr>
        <p:txBody>
          <a:bodyPr wrap="square" rtlCol="0">
            <a:spAutoFit/>
          </a:bodyPr>
          <a:lstStyle/>
          <a:p>
            <a:r>
              <a:rPr lang="en-IN" dirty="0"/>
              <a:t>Recent users have started purchasing recently &amp; hence marketing strategy needs to be planned carefully to prevent their drop </a:t>
            </a:r>
            <a:r>
              <a:rPr lang="en-IN" dirty="0" smtClean="0"/>
              <a:t>out and increase the sales.</a:t>
            </a:r>
            <a:endParaRPr lang="en-IN" dirty="0"/>
          </a:p>
        </p:txBody>
      </p:sp>
      <p:pic>
        <p:nvPicPr>
          <p:cNvPr id="10" name="Picture 9"/>
          <p:cNvPicPr>
            <a:picLocks noChangeAspect="1"/>
          </p:cNvPicPr>
          <p:nvPr/>
        </p:nvPicPr>
        <p:blipFill rotWithShape="1">
          <a:blip r:embed="rId2"/>
          <a:srcRect l="27746" t="20738" r="13157" b="55966"/>
          <a:stretch/>
        </p:blipFill>
        <p:spPr>
          <a:xfrm>
            <a:off x="300816" y="1861807"/>
            <a:ext cx="11657107" cy="3499901"/>
          </a:xfrm>
          <a:prstGeom prst="rect">
            <a:avLst/>
          </a:prstGeom>
        </p:spPr>
      </p:pic>
    </p:spTree>
    <p:extLst>
      <p:ext uri="{BB962C8B-B14F-4D97-AF65-F5344CB8AC3E}">
        <p14:creationId xmlns:p14="http://schemas.microsoft.com/office/powerpoint/2010/main" val="273313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Calibri" panose="020F0502020204030204" pitchFamily="34" charset="0"/>
              </a:rPr>
              <a:t>About data</a:t>
            </a:r>
            <a:endParaRPr lang="en-IN" dirty="0">
              <a:latin typeface="Calibri" panose="020F0502020204030204" pitchFamily="34" charset="0"/>
            </a:endParaRPr>
          </a:p>
        </p:txBody>
      </p:sp>
      <p:sp>
        <p:nvSpPr>
          <p:cNvPr id="4" name="TextBox 3"/>
          <p:cNvSpPr txBox="1"/>
          <p:nvPr/>
        </p:nvSpPr>
        <p:spPr>
          <a:xfrm>
            <a:off x="685801" y="1894114"/>
            <a:ext cx="10809513"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smtClean="0">
                <a:latin typeface="Calibri" panose="020F0502020204030204" pitchFamily="34" charset="0"/>
              </a:rPr>
              <a:t>The dataset consist of 2747 rows and 20 columns.</a:t>
            </a:r>
          </a:p>
          <a:p>
            <a:pPr marL="285750" indent="-285750">
              <a:lnSpc>
                <a:spcPct val="150000"/>
              </a:lnSpc>
              <a:buFont typeface="Arial" panose="020B0604020202020204" pitchFamily="34" charset="0"/>
              <a:buChar char="•"/>
            </a:pPr>
            <a:r>
              <a:rPr lang="en-IN" dirty="0" smtClean="0">
                <a:latin typeface="Calibri" panose="020F0502020204030204" pitchFamily="34" charset="0"/>
              </a:rPr>
              <a:t>The data </a:t>
            </a:r>
            <a:r>
              <a:rPr lang="en-IN" dirty="0">
                <a:latin typeface="Calibri" panose="020F0502020204030204" pitchFamily="34" charset="0"/>
              </a:rPr>
              <a:t>has datetime64[ns](1), float64(2), int64(5), object(12</a:t>
            </a:r>
            <a:r>
              <a:rPr lang="en-IN" dirty="0" smtClean="0">
                <a:latin typeface="Calibri" panose="020F0502020204030204" pitchFamily="34" charset="0"/>
              </a:rPr>
              <a:t>) datatypes.</a:t>
            </a:r>
          </a:p>
          <a:p>
            <a:pPr marL="285750" indent="-285750">
              <a:lnSpc>
                <a:spcPct val="150000"/>
              </a:lnSpc>
              <a:buFont typeface="Arial" panose="020B0604020202020204" pitchFamily="34" charset="0"/>
              <a:buChar char="•"/>
            </a:pPr>
            <a:r>
              <a:rPr lang="en-IN" dirty="0" smtClean="0">
                <a:latin typeface="Calibri" panose="020F0502020204030204" pitchFamily="34" charset="0"/>
              </a:rPr>
              <a:t>No null values  are present in the dataset</a:t>
            </a:r>
          </a:p>
          <a:p>
            <a:pPr marL="285750" indent="-285750">
              <a:lnSpc>
                <a:spcPct val="150000"/>
              </a:lnSpc>
              <a:buFont typeface="Arial" panose="020B0604020202020204" pitchFamily="34" charset="0"/>
              <a:buChar char="•"/>
            </a:pPr>
            <a:r>
              <a:rPr lang="en-IN" dirty="0" smtClean="0">
                <a:latin typeface="Calibri" panose="020F0502020204030204" pitchFamily="34" charset="0"/>
              </a:rPr>
              <a:t>No duplicates are present in the data.</a:t>
            </a:r>
          </a:p>
          <a:p>
            <a:endParaRPr lang="en-IN" dirty="0">
              <a:latin typeface="Calibri" panose="020F0502020204030204" pitchFamily="34" charset="0"/>
            </a:endParaRPr>
          </a:p>
        </p:txBody>
      </p:sp>
    </p:spTree>
    <p:extLst>
      <p:ext uri="{BB962C8B-B14F-4D97-AF65-F5344CB8AC3E}">
        <p14:creationId xmlns:p14="http://schemas.microsoft.com/office/powerpoint/2010/main" val="762739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0109"/>
            <a:ext cx="3747655" cy="734291"/>
          </a:xfrm>
        </p:spPr>
        <p:txBody>
          <a:bodyPr/>
          <a:lstStyle/>
          <a:p>
            <a:r>
              <a:rPr lang="en-IN" dirty="0" smtClean="0">
                <a:latin typeface="Calibri" panose="020F0502020204030204" pitchFamily="34" charset="0"/>
              </a:rPr>
              <a:t>Data Dictionary</a:t>
            </a:r>
            <a:endParaRPr lang="en-IN" dirty="0">
              <a:latin typeface="Calibri" panose="020F0502020204030204" pitchFamily="34" charset="0"/>
            </a:endParaRPr>
          </a:p>
        </p:txBody>
      </p:sp>
      <p:pic>
        <p:nvPicPr>
          <p:cNvPr id="3" name="Picture 2"/>
          <p:cNvPicPr>
            <a:picLocks noChangeAspect="1"/>
          </p:cNvPicPr>
          <p:nvPr/>
        </p:nvPicPr>
        <p:blipFill rotWithShape="1">
          <a:blip r:embed="rId2"/>
          <a:srcRect l="34986" t="18465" r="18375" b="9566"/>
          <a:stretch/>
        </p:blipFill>
        <p:spPr>
          <a:xfrm>
            <a:off x="526473" y="914400"/>
            <a:ext cx="7689273" cy="5685424"/>
          </a:xfrm>
          <a:prstGeom prst="rect">
            <a:avLst/>
          </a:prstGeom>
        </p:spPr>
      </p:pic>
    </p:spTree>
    <p:extLst>
      <p:ext uri="{BB962C8B-B14F-4D97-AF65-F5344CB8AC3E}">
        <p14:creationId xmlns:p14="http://schemas.microsoft.com/office/powerpoint/2010/main" val="4033263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2846" t="36837" r="19709" b="15246"/>
          <a:stretch/>
        </p:blipFill>
        <p:spPr>
          <a:xfrm>
            <a:off x="485240" y="983672"/>
            <a:ext cx="11044773" cy="5179754"/>
          </a:xfrm>
          <a:prstGeom prst="rect">
            <a:avLst/>
          </a:prstGeom>
        </p:spPr>
      </p:pic>
      <p:sp>
        <p:nvSpPr>
          <p:cNvPr id="6" name="Title 1"/>
          <p:cNvSpPr>
            <a:spLocks noGrp="1"/>
          </p:cNvSpPr>
          <p:nvPr>
            <p:ph type="title"/>
          </p:nvPr>
        </p:nvSpPr>
        <p:spPr>
          <a:xfrm>
            <a:off x="339436" y="277091"/>
            <a:ext cx="5077691" cy="928253"/>
          </a:xfrm>
        </p:spPr>
        <p:txBody>
          <a:bodyPr/>
          <a:lstStyle/>
          <a:p>
            <a:r>
              <a:rPr lang="en-IN" dirty="0" smtClean="0">
                <a:latin typeface="Calibri" panose="020F0502020204030204" pitchFamily="34" charset="0"/>
              </a:rPr>
              <a:t>Head and Tail of data</a:t>
            </a:r>
            <a:endParaRPr lang="en-IN" dirty="0">
              <a:latin typeface="Calibri" panose="020F0502020204030204" pitchFamily="34" charset="0"/>
            </a:endParaRPr>
          </a:p>
        </p:txBody>
      </p:sp>
    </p:spTree>
    <p:extLst>
      <p:ext uri="{BB962C8B-B14F-4D97-AF65-F5344CB8AC3E}">
        <p14:creationId xmlns:p14="http://schemas.microsoft.com/office/powerpoint/2010/main" val="369472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39436" y="277091"/>
            <a:ext cx="5077691" cy="928253"/>
          </a:xfrm>
        </p:spPr>
        <p:txBody>
          <a:bodyPr/>
          <a:lstStyle/>
          <a:p>
            <a:r>
              <a:rPr lang="en-IN" dirty="0" smtClean="0">
                <a:latin typeface="Calibri" panose="020F0502020204030204" pitchFamily="34" charset="0"/>
              </a:rPr>
              <a:t>Head and Tail of data</a:t>
            </a:r>
            <a:endParaRPr lang="en-IN" dirty="0">
              <a:latin typeface="Calibri" panose="020F0502020204030204" pitchFamily="34" charset="0"/>
            </a:endParaRPr>
          </a:p>
        </p:txBody>
      </p:sp>
      <p:pic>
        <p:nvPicPr>
          <p:cNvPr id="2" name="Picture 1"/>
          <p:cNvPicPr>
            <a:picLocks noChangeAspect="1"/>
          </p:cNvPicPr>
          <p:nvPr/>
        </p:nvPicPr>
        <p:blipFill rotWithShape="1">
          <a:blip r:embed="rId2"/>
          <a:srcRect l="23273" t="37405" r="18482" b="10511"/>
          <a:stretch/>
        </p:blipFill>
        <p:spPr>
          <a:xfrm>
            <a:off x="845126" y="1068788"/>
            <a:ext cx="10578299" cy="5318158"/>
          </a:xfrm>
          <a:prstGeom prst="rect">
            <a:avLst/>
          </a:prstGeom>
        </p:spPr>
      </p:pic>
    </p:spTree>
    <p:extLst>
      <p:ext uri="{BB962C8B-B14F-4D97-AF65-F5344CB8AC3E}">
        <p14:creationId xmlns:p14="http://schemas.microsoft.com/office/powerpoint/2010/main" val="1161991274"/>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1158</TotalTime>
  <Words>2130</Words>
  <Application>Microsoft Office PowerPoint</Application>
  <PresentationFormat>Widescreen</PresentationFormat>
  <Paragraphs>288</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Corbel</vt:lpstr>
      <vt:lpstr>Wingdings</vt:lpstr>
      <vt:lpstr>Basis</vt:lpstr>
      <vt:lpstr>MRA Project ML 1</vt:lpstr>
      <vt:lpstr>Contents of Slide</vt:lpstr>
      <vt:lpstr>Executive SUMMARY</vt:lpstr>
      <vt:lpstr>PROBLEM STATEMENT</vt:lpstr>
      <vt:lpstr>ASSUMPTION</vt:lpstr>
      <vt:lpstr>About data</vt:lpstr>
      <vt:lpstr>Data Dictionary</vt:lpstr>
      <vt:lpstr>Head and Tail of data</vt:lpstr>
      <vt:lpstr>Head and Tail of data</vt:lpstr>
      <vt:lpstr>Info of data</vt:lpstr>
      <vt:lpstr>Summary Statistics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SUMMARY [INFERENCES]</vt:lpstr>
      <vt:lpstr>EDA SUMMARY [INFERENCES]</vt:lpstr>
      <vt:lpstr>RFM</vt:lpstr>
      <vt:lpstr>Customer Segmentation Using RFM Analysis</vt:lpstr>
      <vt:lpstr>Customer Segmentation Using RFM Analysis</vt:lpstr>
      <vt:lpstr>RFM KNIME-Workflow</vt:lpstr>
      <vt:lpstr>RFM KNIME-Workflow</vt:lpstr>
      <vt:lpstr>PowerPoint Presentation</vt:lpstr>
      <vt:lpstr>PowerPoint Presentation</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MRA Project ML 1</dc:title>
  <dc:creator>Windows User</dc:creator>
  <cp:lastModifiedBy>Rushikesh Kalkar</cp:lastModifiedBy>
  <cp:revision>74</cp:revision>
  <dcterms:created xsi:type="dcterms:W3CDTF">2021-05-25T13:38:16Z</dcterms:created>
  <dcterms:modified xsi:type="dcterms:W3CDTF">2022-09-18T07:20:30Z</dcterms:modified>
</cp:coreProperties>
</file>